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64" r:id="rId13"/>
    <p:sldId id="27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287">
          <p15:clr>
            <a:srgbClr val="A4A3A4"/>
          </p15:clr>
        </p15:guide>
        <p15:guide id="2" pos="393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dt/1i04Miq79yaaE0czLHfCuT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5E4C"/>
    <a:srgbClr val="D5F7F1"/>
    <a:srgbClr val="7FE5D2"/>
    <a:srgbClr val="23AF96"/>
    <a:srgbClr val="F6F8FC"/>
    <a:srgbClr val="005E4D"/>
    <a:srgbClr val="008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pos="7287"/>
        <p:guide pos="393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333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lant-twin.ru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5626193" y="6066533"/>
            <a:ext cx="15150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Казань, 202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9;p1"/>
          <p:cNvSpPr txBox="1"/>
          <p:nvPr/>
        </p:nvSpPr>
        <p:spPr>
          <a:xfrm>
            <a:off x="574797" y="2030239"/>
            <a:ext cx="11104685" cy="48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500" b="1" dirty="0">
                <a:solidFill>
                  <a:schemeClr val="lt1"/>
                </a:solidFill>
              </a:rPr>
              <a:t>Тематическое направление: </a:t>
            </a:r>
            <a:r>
              <a:rPr lang="en-US" sz="3500" b="1" dirty="0">
                <a:solidFill>
                  <a:schemeClr val="lt1"/>
                </a:solidFill>
              </a:rPr>
              <a:t/>
            </a:r>
            <a:br>
              <a:rPr lang="en-US" sz="3500" b="1" dirty="0">
                <a:solidFill>
                  <a:schemeClr val="lt1"/>
                </a:solidFill>
              </a:rPr>
            </a:br>
            <a:r>
              <a:rPr lang="ru-RU" sz="3500" b="1" dirty="0">
                <a:solidFill>
                  <a:schemeClr val="lt1"/>
                </a:solidFill>
              </a:rPr>
              <a:t>«Цифровые технологии в сфере государственного управления»</a:t>
            </a:r>
            <a:endParaRPr lang="en-US" sz="3500" b="1" dirty="0">
              <a:solidFill>
                <a:schemeClr val="lt1"/>
              </a:solidFill>
            </a:endParaRPr>
          </a:p>
          <a:p>
            <a:pPr algn="ctr"/>
            <a:endParaRPr lang="en-US" sz="3500" b="1" dirty="0">
              <a:solidFill>
                <a:schemeClr val="lt1"/>
              </a:solidFill>
            </a:endParaRPr>
          </a:p>
          <a:p>
            <a:pPr algn="ctr"/>
            <a:r>
              <a:rPr lang="en-US" sz="3500" b="1" dirty="0">
                <a:solidFill>
                  <a:schemeClr val="lt1"/>
                </a:solidFill>
              </a:rPr>
              <a:t>Thematic areas</a:t>
            </a:r>
            <a:r>
              <a:rPr lang="ru-RU" sz="3500" b="1" dirty="0">
                <a:solidFill>
                  <a:schemeClr val="lt1"/>
                </a:solidFill>
              </a:rPr>
              <a:t>: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</a:p>
          <a:p>
            <a:pPr algn="ctr"/>
            <a:r>
              <a:rPr lang="ru-RU" sz="3500" b="1" dirty="0">
                <a:solidFill>
                  <a:schemeClr val="lt1"/>
                </a:solidFill>
              </a:rPr>
              <a:t>«</a:t>
            </a:r>
            <a:r>
              <a:rPr lang="en-US" sz="3500" b="1" dirty="0">
                <a:solidFill>
                  <a:schemeClr val="bg1"/>
                </a:solidFill>
              </a:rPr>
              <a:t>Digital technologies in public administration</a:t>
            </a:r>
            <a:r>
              <a:rPr lang="ru-RU" sz="3500" b="1" dirty="0">
                <a:solidFill>
                  <a:schemeClr val="lt1"/>
                </a:solidFill>
              </a:rPr>
              <a:t>»</a:t>
            </a:r>
            <a:endParaRPr lang="en-US" sz="3500" b="1" dirty="0">
              <a:solidFill>
                <a:schemeClr val="bg1"/>
              </a:solidFill>
            </a:endParaRPr>
          </a:p>
          <a:p>
            <a:pPr algn="ctr"/>
            <a:endParaRPr lang="en-US" sz="3500" b="1" dirty="0">
              <a:solidFill>
                <a:schemeClr val="lt1"/>
              </a:solidFill>
            </a:endParaRPr>
          </a:p>
          <a:p>
            <a:pPr algn="ctr"/>
            <a:endParaRPr lang="en-US" sz="3500" b="1" dirty="0">
              <a:solidFill>
                <a:schemeClr val="lt1"/>
              </a:solidFill>
            </a:endParaRPr>
          </a:p>
          <a:p>
            <a:pPr algn="ctr"/>
            <a:endParaRPr lang="ru-RU" sz="3500" b="1" dirty="0">
              <a:solidFill>
                <a:schemeClr val="l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8975" y="3565258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lt1"/>
                </a:solidFill>
              </a:rPr>
              <a:t> </a:t>
            </a:r>
            <a:endParaRPr lang="ru-RU" sz="3600" dirty="0"/>
          </a:p>
        </p:txBody>
      </p:sp>
      <p:pic>
        <p:nvPicPr>
          <p:cNvPr id="7" name="Picture 2" descr="C:\Users\User\Desktop\Downloads\Logo KDW-2022 (RU-GR) бел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72" y="251279"/>
            <a:ext cx="3836054" cy="1423240"/>
          </a:xfrm>
          <a:prstGeom prst="rect">
            <a:avLst/>
          </a:prstGeom>
          <a:noFill/>
        </p:spPr>
      </p:pic>
      <p:pic>
        <p:nvPicPr>
          <p:cNvPr id="10" name="Picture 4" descr="C:\Users\User\Desktop\Downloads\Безымянный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64039" y="393910"/>
            <a:ext cx="1592172" cy="1383175"/>
          </a:xfrm>
          <a:prstGeom prst="rect">
            <a:avLst/>
          </a:prstGeom>
          <a:noFill/>
        </p:spPr>
      </p:pic>
      <p:pic>
        <p:nvPicPr>
          <p:cNvPr id="11" name="Picture 5" descr="X:\КОНФЕРЕНЦИИ\Конференция От НЦ БЖД\МНПК 2022\ВЕБИНАРЫ 2022\Безымянный-32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0686" y="215323"/>
            <a:ext cx="1821311" cy="1459221"/>
          </a:xfrm>
          <a:prstGeom prst="rect">
            <a:avLst/>
          </a:prstGeom>
          <a:noFill/>
        </p:spPr>
      </p:pic>
      <p:pic>
        <p:nvPicPr>
          <p:cNvPr id="12" name="Picture 6" descr="X:\КОНФЕРЕНЦИИ\Конференция От НЦ БЖД\МНПК 2022\ВЕБИНАРЫ 2022\Безымянный-1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9105" y="280321"/>
            <a:ext cx="1752514" cy="1372320"/>
          </a:xfrm>
          <a:prstGeom prst="rect">
            <a:avLst/>
          </a:prstGeom>
          <a:noFill/>
        </p:spPr>
      </p:pic>
      <p:pic>
        <p:nvPicPr>
          <p:cNvPr id="13" name="Picture 2" descr="C:\Users\User\Downloads\лого новый Лета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4094" y="303072"/>
            <a:ext cx="1880720" cy="577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1405890" y="151837"/>
            <a:ext cx="104127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5E4D"/>
                </a:solidFill>
              </a:rPr>
              <a:t>Оперативное планирование портовых операций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6" y="921302"/>
            <a:ext cx="6670426" cy="434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551205" y="1609925"/>
            <a:ext cx="4409409" cy="2552278"/>
            <a:chOff x="357968" y="1021703"/>
            <a:chExt cx="5778301" cy="34392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68" y="1576815"/>
              <a:ext cx="1619672" cy="107438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16" y="2729227"/>
              <a:ext cx="1619672" cy="10743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3641" y="1232756"/>
              <a:ext cx="13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0 т </a:t>
              </a:r>
              <a:r>
                <a:rPr lang="ru-RU" b="1" dirty="0">
                  <a:sym typeface="Symbol"/>
                </a:rPr>
                <a:t> </a:t>
              </a:r>
              <a:r>
                <a:rPr lang="ru-RU" b="1" dirty="0"/>
                <a:t>1000 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993" y="3803609"/>
              <a:ext cx="13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0 т </a:t>
              </a:r>
              <a:r>
                <a:rPr lang="ru-RU" b="1" dirty="0">
                  <a:sym typeface="Symbol"/>
                </a:rPr>
                <a:t> </a:t>
              </a:r>
              <a:r>
                <a:rPr lang="ru-RU" b="1" dirty="0"/>
                <a:t>1000 т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320343" y="2651197"/>
              <a:ext cx="288000" cy="28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9271" y="2865580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рейд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393330" y="1391035"/>
              <a:ext cx="288000" cy="28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87339" y="1021703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причал 1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401730" y="3803609"/>
              <a:ext cx="288000" cy="28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6960" y="4091609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</a:rPr>
                <a:t>причал 2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472474" y="1535035"/>
              <a:ext cx="2073256" cy="126016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472474" y="2795197"/>
              <a:ext cx="2073256" cy="115241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26108" y="1535035"/>
              <a:ext cx="19622" cy="241257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322" y="2244177"/>
              <a:ext cx="1018000" cy="1018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223840" y="255084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10000 т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8284" y="133827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100 т</a:t>
              </a:r>
              <a:r>
                <a:rPr lang="en-US" b="1" dirty="0"/>
                <a:t>/</a:t>
              </a:r>
              <a:r>
                <a:rPr lang="ru-RU" b="1" dirty="0"/>
                <a:t>ч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59183" y="3763221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50 т</a:t>
              </a:r>
              <a:r>
                <a:rPr lang="en-US" b="1" dirty="0"/>
                <a:t>/</a:t>
              </a:r>
              <a:r>
                <a:rPr lang="ru-RU" b="1" dirty="0"/>
                <a:t>ч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9682325">
              <a:off x="3136418" y="182742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1ч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653861">
              <a:off x="3224251" y="3354604"/>
              <a:ext cx="529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1ч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072626" y="2476319"/>
              <a:ext cx="529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1ч</a:t>
              </a: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53" y="4638938"/>
            <a:ext cx="5348495" cy="21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623888" y="102599"/>
            <a:ext cx="114399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5E4D"/>
                </a:solidFill>
              </a:rPr>
              <a:t>Работы, выполненные с участием ООО «Бюро Гиперборея», 2019-2022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62711"/>
              </p:ext>
            </p:extLst>
          </p:nvPr>
        </p:nvGraphicFramePr>
        <p:xfrm>
          <a:off x="665078" y="743358"/>
          <a:ext cx="11357550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0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3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Работа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Проектные</a:t>
                      </a:r>
                    </a:p>
                    <a:p>
                      <a:pPr algn="ctr"/>
                      <a:r>
                        <a:rPr lang="ru-RU" sz="1600" dirty="0"/>
                        <a:t>решения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Имитационная </a:t>
                      </a:r>
                    </a:p>
                    <a:p>
                      <a:pPr algn="ctr"/>
                      <a:r>
                        <a:rPr lang="ru-RU" sz="1600" dirty="0"/>
                        <a:t>Модель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Оперативное</a:t>
                      </a:r>
                    </a:p>
                    <a:p>
                      <a:pPr algn="ctr"/>
                      <a:r>
                        <a:rPr lang="ru-RU" sz="1600" dirty="0"/>
                        <a:t>планирование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trike="noStrike" dirty="0"/>
                        <a:t>Освоение</a:t>
                      </a:r>
                      <a:r>
                        <a:rPr lang="ru-RU" sz="1400" strike="noStrike" baseline="0" dirty="0"/>
                        <a:t> </a:t>
                      </a:r>
                      <a:r>
                        <a:rPr lang="ru-RU" sz="1400" strike="noStrike" baseline="0" dirty="0" err="1"/>
                        <a:t>Баимского</a:t>
                      </a:r>
                      <a:r>
                        <a:rPr lang="ru-RU" sz="1400" strike="noStrike" baseline="0" dirty="0"/>
                        <a:t> горнорудного месторождения</a:t>
                      </a:r>
                    </a:p>
                    <a:p>
                      <a:pPr rtl="0"/>
                      <a:r>
                        <a:rPr lang="en-US" sz="1400" b="1" strike="noStrike" baseline="0" dirty="0">
                          <a:solidFill>
                            <a:schemeClr val="tx1"/>
                          </a:solidFill>
                        </a:rPr>
                        <a:t>KAZ Minerals </a:t>
                      </a:r>
                      <a:endParaRPr lang="ru-RU" sz="14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trike="noStrike" dirty="0"/>
                        <a:t>Проект</a:t>
                      </a:r>
                      <a:r>
                        <a:rPr lang="ru-RU" sz="1400" strike="noStrike" baseline="0" dirty="0"/>
                        <a:t> </a:t>
                      </a:r>
                      <a:r>
                        <a:rPr lang="ru-RU" sz="1400" strike="noStrike" baseline="0" dirty="0" smtClean="0"/>
                        <a:t>универсального сухогруза</a:t>
                      </a:r>
                      <a:endParaRPr lang="ru-RU" sz="1400" strike="noStrike" baseline="0" dirty="0"/>
                    </a:p>
                    <a:p>
                      <a:r>
                        <a:rPr lang="ru-RU" sz="1400" b="1" i="1" strike="noStrike" baseline="0" dirty="0"/>
                        <a:t>БГ</a:t>
                      </a: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trike="sngStrike" dirty="0" smtClean="0">
                          <a:solidFill>
                            <a:schemeClr val="tx1"/>
                          </a:solidFill>
                        </a:rPr>
                        <a:t>--- </a:t>
                      </a:r>
                      <a:endParaRPr lang="ru-RU" sz="14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strike="sngStrike" dirty="0" smtClean="0">
                          <a:solidFill>
                            <a:schemeClr val="tx1"/>
                          </a:solidFill>
                        </a:rPr>
                        <a:t>---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strike="noStrike" dirty="0" smtClean="0"/>
                        <a:t>Оценка строительной</a:t>
                      </a:r>
                      <a:r>
                        <a:rPr lang="ru-RU" sz="1400" b="0" i="0" strike="noStrike" baseline="0" dirty="0" smtClean="0"/>
                        <a:t> стоимости</a:t>
                      </a:r>
                      <a:endParaRPr lang="ru-RU" sz="1400" b="0" i="0" strike="noStrike" dirty="0" smtClean="0"/>
                    </a:p>
                    <a:p>
                      <a:r>
                        <a:rPr lang="ru-RU" sz="1400" b="1" i="1" strike="noStrike" dirty="0" smtClean="0"/>
                        <a:t>АО </a:t>
                      </a:r>
                      <a:r>
                        <a:rPr lang="ru-RU" sz="1400" b="1" i="1" strike="noStrike" dirty="0"/>
                        <a:t>«ЦНИИМФ»</a:t>
                      </a: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Транзитные</a:t>
                      </a:r>
                      <a:r>
                        <a:rPr lang="ru-RU" sz="1400" baseline="0" dirty="0"/>
                        <a:t> контейнерные перевозки по СМП</a:t>
                      </a:r>
                    </a:p>
                    <a:p>
                      <a:r>
                        <a:rPr lang="ru-RU" sz="1400" b="1" baseline="0" dirty="0" err="1"/>
                        <a:t>РусатомКарго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</a:t>
                      </a:r>
                      <a:r>
                        <a:rPr lang="ru-RU" sz="1400" baseline="0" dirty="0"/>
                        <a:t> арктического контейнеровоза</a:t>
                      </a:r>
                    </a:p>
                    <a:p>
                      <a:r>
                        <a:rPr lang="ru-RU" sz="1400" b="1" i="1" baseline="0" dirty="0"/>
                        <a:t>БГ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транспортного и ледокольного флота на трассах СМП</a:t>
                      </a:r>
                    </a:p>
                    <a:p>
                      <a:r>
                        <a:rPr lang="ru-RU" sz="1400" b="1" i="1" dirty="0"/>
                        <a:t>БГ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Планирование</a:t>
                      </a:r>
                      <a:r>
                        <a:rPr lang="ru-RU" sz="1400" baseline="0" dirty="0"/>
                        <a:t> ледокольного обеспечения</a:t>
                      </a:r>
                      <a:endParaRPr lang="ru-RU" sz="1400" dirty="0"/>
                    </a:p>
                    <a:p>
                      <a:r>
                        <a:rPr lang="ru-RU" sz="1400" b="1" i="1" dirty="0"/>
                        <a:t>БГ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dirty="0" smtClean="0"/>
                        <a:t>Расчет затрат на транспортировку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АО </a:t>
                      </a:r>
                      <a:r>
                        <a:rPr lang="ru-RU" sz="1400" b="1" i="1" dirty="0"/>
                        <a:t>«ЦНИИМФ»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trike="noStrike" dirty="0"/>
                        <a:t>Транспортная</a:t>
                      </a:r>
                      <a:r>
                        <a:rPr lang="ru-RU" sz="1400" strike="noStrike" baseline="0" dirty="0"/>
                        <a:t> система «Восток-Ойл</a:t>
                      </a:r>
                      <a:r>
                        <a:rPr lang="ru-RU" sz="1400" strike="noStrike" baseline="0" dirty="0" smtClean="0"/>
                        <a:t>»</a:t>
                      </a:r>
                      <a:endParaRPr lang="ru-RU" sz="1400" strike="noStrike" baseline="0" dirty="0"/>
                    </a:p>
                    <a:p>
                      <a:r>
                        <a:rPr lang="ru-RU" sz="1400" b="1" strike="noStrike" baseline="0" dirty="0"/>
                        <a:t>ПАО НК Роснефть</a:t>
                      </a:r>
                      <a:endParaRPr lang="ru-RU" sz="1400" b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trike="noStrike" dirty="0"/>
                        <a:t>Проект</a:t>
                      </a:r>
                      <a:r>
                        <a:rPr lang="ru-RU" sz="1400" strike="noStrike" baseline="0" dirty="0"/>
                        <a:t> танкера и </a:t>
                      </a:r>
                      <a:r>
                        <a:rPr lang="ru-RU" sz="1400" strike="noStrike" baseline="0" dirty="0" err="1"/>
                        <a:t>газовоза</a:t>
                      </a:r>
                      <a:endParaRPr lang="ru-RU" sz="1400" strike="noStrike" baseline="0" dirty="0"/>
                    </a:p>
                    <a:p>
                      <a:r>
                        <a:rPr lang="ru-RU" sz="1400" b="1" i="1" strike="noStrike" baseline="0" dirty="0"/>
                        <a:t>БГ, КБ «Лазурит»</a:t>
                      </a: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dirty="0"/>
                        <a:t>Работа транспортного и ледокольного флота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strike="noStrike" dirty="0"/>
                        <a:t>БГ</a:t>
                      </a: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trike="noStrike" dirty="0" err="1"/>
                        <a:t>Роутинг</a:t>
                      </a:r>
                      <a:r>
                        <a:rPr lang="ru-RU" sz="1400" strike="noStrike" dirty="0"/>
                        <a:t> судов во льдах</a:t>
                      </a:r>
                    </a:p>
                    <a:p>
                      <a:r>
                        <a:rPr lang="ru-RU" sz="1400" b="1" i="1" strike="noStrike" dirty="0"/>
                        <a:t>БГ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/>
                        <a:t>Расчет затрат </a:t>
                      </a:r>
                      <a:endParaRPr lang="ru-RU" sz="1400" b="1" i="1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strike="noStrike" dirty="0" smtClean="0"/>
                        <a:t>АО </a:t>
                      </a:r>
                      <a:r>
                        <a:rPr lang="ru-RU" sz="1400" b="1" i="1" strike="noStrike" dirty="0"/>
                        <a:t>«ЦНИИМФ»</a:t>
                      </a: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strike="noStrike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Реконструкция</a:t>
                      </a:r>
                      <a:r>
                        <a:rPr lang="ru-RU" sz="1400" kern="1200" baseline="0" dirty="0">
                          <a:effectLst/>
                        </a:rPr>
                        <a:t> Мурманского </a:t>
                      </a:r>
                      <a:r>
                        <a:rPr lang="ru-RU" sz="1400" kern="1200" baseline="0" dirty="0" err="1">
                          <a:effectLst/>
                        </a:rPr>
                        <a:t>балкерного</a:t>
                      </a:r>
                      <a:r>
                        <a:rPr lang="ru-RU" sz="1400" kern="1200" baseline="0" dirty="0">
                          <a:effectLst/>
                        </a:rPr>
                        <a:t> терминала</a:t>
                      </a:r>
                    </a:p>
                    <a:p>
                      <a:r>
                        <a:rPr lang="ru-RU" sz="1400" b="1" kern="1200" baseline="0" dirty="0">
                          <a:effectLst/>
                        </a:rPr>
                        <a:t>ОАО «МБТ»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Генеральный</a:t>
                      </a:r>
                      <a:r>
                        <a:rPr lang="ru-RU" sz="1400" baseline="0" dirty="0"/>
                        <a:t> план конвейерных линий и хранилищ</a:t>
                      </a:r>
                    </a:p>
                    <a:p>
                      <a:r>
                        <a:rPr lang="ru-RU" sz="1400" b="1" i="1" baseline="0" dirty="0"/>
                        <a:t>ООО «МСТ»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dirty="0"/>
                        <a:t>Работа ж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д</a:t>
                      </a:r>
                      <a:r>
                        <a:rPr lang="ru-RU" sz="1400" baseline="0" dirty="0"/>
                        <a:t> и морского фронта, складов и конвейерных линий терминала</a:t>
                      </a:r>
                    </a:p>
                    <a:p>
                      <a:pPr rtl="0"/>
                      <a:r>
                        <a:rPr lang="ru-RU" sz="1400" b="1" i="1" dirty="0"/>
                        <a:t>БГ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dirty="0"/>
                        <a:t>Очерёдность обработки</a:t>
                      </a:r>
                      <a:r>
                        <a:rPr lang="ru-RU" sz="1400" baseline="0" dirty="0"/>
                        <a:t> судов и ж</a:t>
                      </a:r>
                      <a:r>
                        <a:rPr lang="en-US" sz="1400" baseline="0" dirty="0"/>
                        <a:t>/</a:t>
                      </a:r>
                      <a:r>
                        <a:rPr lang="ru-RU" sz="1400" baseline="0" dirty="0"/>
                        <a:t>д составов и отправки партий по конвейерным линиям</a:t>
                      </a:r>
                    </a:p>
                    <a:p>
                      <a:r>
                        <a:rPr lang="ru-RU" sz="1400" b="1" i="1" baseline="0" dirty="0"/>
                        <a:t>БГ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strike="sngStrike" dirty="0" smtClean="0">
                          <a:solidFill>
                            <a:schemeClr val="tx1"/>
                          </a:solidFill>
                        </a:rPr>
                        <a:t>--- </a:t>
                      </a:r>
                      <a:endParaRPr lang="ru-RU" sz="1400" strike="sng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sz="1400" baseline="0" dirty="0"/>
                        <a:t>Освоение месторождений Обско-</a:t>
                      </a:r>
                      <a:r>
                        <a:rPr lang="ru-RU" sz="1400" baseline="0" dirty="0" err="1"/>
                        <a:t>Тазовской</a:t>
                      </a:r>
                      <a:r>
                        <a:rPr lang="ru-RU" sz="1400" baseline="0" dirty="0"/>
                        <a:t> губы</a:t>
                      </a:r>
                    </a:p>
                    <a:p>
                      <a:pPr rtl="0"/>
                      <a:r>
                        <a:rPr lang="ru-RU" sz="1400" b="1" baseline="0" dirty="0"/>
                        <a:t>ПАО ГАЗПРОМ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strike="sngStrike" dirty="0" smtClean="0">
                          <a:solidFill>
                            <a:schemeClr val="tx1"/>
                          </a:solidFill>
                        </a:rPr>
                        <a:t>--- </a:t>
                      </a:r>
                      <a:endParaRPr lang="ru-RU" sz="1400" strike="sng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Мультимодальные</a:t>
                      </a:r>
                      <a:r>
                        <a:rPr lang="ru-RU" sz="1400" dirty="0"/>
                        <a:t> перевозки</a:t>
                      </a:r>
                      <a:r>
                        <a:rPr lang="ru-RU" sz="1400" baseline="0" dirty="0"/>
                        <a:t> грузов снабжения</a:t>
                      </a:r>
                      <a:r>
                        <a:rPr lang="ru-RU" sz="1400" dirty="0"/>
                        <a:t> в регионе</a:t>
                      </a:r>
                    </a:p>
                    <a:p>
                      <a:r>
                        <a:rPr lang="ru-RU" sz="1400" b="1" i="1" dirty="0"/>
                        <a:t>БГ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Планирование грузоперевозок</a:t>
                      </a:r>
                    </a:p>
                    <a:p>
                      <a:r>
                        <a:rPr lang="ru-RU" sz="1400" b="1" i="1" baseline="0" dirty="0"/>
                        <a:t>БГ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dirty="0" smtClean="0"/>
                        <a:t>Экономическая</a:t>
                      </a:r>
                      <a:r>
                        <a:rPr lang="ru-RU" sz="1400" b="0" i="0" baseline="0" dirty="0" smtClean="0"/>
                        <a:t> эффективность вариантов системы</a:t>
                      </a:r>
                      <a:endParaRPr lang="ru-RU" sz="1400" b="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/>
                        <a:t>АО </a:t>
                      </a:r>
                      <a:r>
                        <a:rPr lang="ru-RU" sz="1400" b="1" i="1" dirty="0"/>
                        <a:t>«ЦНИИМФ»</a:t>
                      </a:r>
                      <a:endParaRPr lang="ru-RU" sz="14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4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650355" y="236802"/>
            <a:ext cx="114399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5E4D"/>
                </a:solidFill>
              </a:rPr>
              <a:t>Выводы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3440" y="856987"/>
            <a:ext cx="11033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E4C"/>
                </a:solidFill>
              </a:rPr>
              <a:t>Адекватное воспроизведение в имитационной модели механизмов оптимального оперативного управления важно не только для анализа уже существующей транспортной системы (то есть на стадии эксплуатации), но и на стадии проектирования. Решение, гарантирующее получение адекватных результатов - реализация элементов интеллектуального оперативного управления непосредственно внутри логики имитационной модели (</a:t>
            </a:r>
            <a:r>
              <a:rPr lang="en-US" sz="2000" dirty="0" err="1" smtClean="0">
                <a:solidFill>
                  <a:srgbClr val="005E4C"/>
                </a:solidFill>
              </a:rPr>
              <a:t>AnyLogic+OptaPlanner</a:t>
            </a:r>
            <a:r>
              <a:rPr lang="en-US" sz="2000" dirty="0" smtClean="0">
                <a:solidFill>
                  <a:srgbClr val="005E4C"/>
                </a:solidFill>
              </a:rPr>
              <a:t>; </a:t>
            </a:r>
            <a:r>
              <a:rPr lang="en-US" sz="2000" dirty="0" err="1">
                <a:solidFill>
                  <a:srgbClr val="005E4C"/>
                </a:solidFill>
              </a:rPr>
              <a:t>AnyLogistix</a:t>
            </a:r>
            <a:r>
              <a:rPr lang="en-US" sz="2000" dirty="0">
                <a:solidFill>
                  <a:srgbClr val="005E4C"/>
                </a:solidFill>
              </a:rPr>
              <a:t>, </a:t>
            </a:r>
            <a:r>
              <a:rPr lang="en-US" sz="2000" dirty="0" err="1">
                <a:solidFill>
                  <a:srgbClr val="005E4C"/>
                </a:solidFill>
              </a:rPr>
              <a:t>Amalgama</a:t>
            </a:r>
            <a:r>
              <a:rPr lang="en-US" sz="2000" dirty="0">
                <a:solidFill>
                  <a:srgbClr val="005E4C"/>
                </a:solidFill>
              </a:rPr>
              <a:t> Platform</a:t>
            </a:r>
            <a:r>
              <a:rPr lang="ru-RU" sz="2000" dirty="0">
                <a:solidFill>
                  <a:srgbClr val="005E4C"/>
                </a:solidFill>
              </a:rPr>
              <a:t>…).</a:t>
            </a:r>
            <a:endParaRPr lang="en-US" sz="2000" dirty="0">
              <a:solidFill>
                <a:srgbClr val="005E4C"/>
              </a:solidFill>
            </a:endParaRPr>
          </a:p>
          <a:p>
            <a:pPr marL="285750" indent="-285750" algn="just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E4C"/>
                </a:solidFill>
              </a:rPr>
              <a:t>В настоящее время кажется нереалистичным создание универсального решения для бесшовной интеграции средств автоматического проектирования (даже на уровне концептуальных моделей, т.н. 1</a:t>
            </a:r>
            <a:r>
              <a:rPr lang="en-US" sz="2000" dirty="0">
                <a:solidFill>
                  <a:srgbClr val="005E4C"/>
                </a:solidFill>
              </a:rPr>
              <a:t>D</a:t>
            </a:r>
            <a:r>
              <a:rPr lang="ru-RU" sz="2000" dirty="0">
                <a:solidFill>
                  <a:srgbClr val="005E4C"/>
                </a:solidFill>
              </a:rPr>
              <a:t>-</a:t>
            </a:r>
            <a:r>
              <a:rPr lang="en-US" sz="2000" dirty="0">
                <a:solidFill>
                  <a:srgbClr val="005E4C"/>
                </a:solidFill>
              </a:rPr>
              <a:t>CAD</a:t>
            </a:r>
            <a:r>
              <a:rPr lang="ru-RU" sz="2000" dirty="0">
                <a:solidFill>
                  <a:srgbClr val="005E4C"/>
                </a:solidFill>
              </a:rPr>
              <a:t>/</a:t>
            </a:r>
            <a:r>
              <a:rPr lang="en-US" sz="2000" dirty="0">
                <a:solidFill>
                  <a:srgbClr val="005E4C"/>
                </a:solidFill>
              </a:rPr>
              <a:t>CAE </a:t>
            </a:r>
            <a:r>
              <a:rPr lang="ru-RU" sz="2000" dirty="0">
                <a:solidFill>
                  <a:srgbClr val="005E4C"/>
                </a:solidFill>
              </a:rPr>
              <a:t>систем) с функционалом имитационных моделей. Перспективным подходом здесь может быть создание под каждый проект мобильной </a:t>
            </a:r>
            <a:r>
              <a:rPr lang="ru-RU" sz="2000" dirty="0" err="1">
                <a:solidFill>
                  <a:srgbClr val="005E4C"/>
                </a:solidFill>
              </a:rPr>
              <a:t>мультидисциплинарной</a:t>
            </a:r>
            <a:r>
              <a:rPr lang="ru-RU" sz="2000" dirty="0">
                <a:solidFill>
                  <a:srgbClr val="005E4C"/>
                </a:solidFill>
              </a:rPr>
              <a:t> команды исследователей, потенциально способной обеспечить все необходимые компетенции равно как в предметной области проектирования, так и в области математического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024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623888" y="1356928"/>
            <a:ext cx="8740829" cy="21600"/>
          </a:xfrm>
          <a:prstGeom prst="rect">
            <a:avLst/>
          </a:prstGeom>
          <a:solidFill>
            <a:srgbClr val="D3F7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C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User\Desktop\Downloads\Logo KDW-2022 (RU-GR-МФ)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9837" y="146649"/>
            <a:ext cx="2813341" cy="1043796"/>
          </a:xfrm>
          <a:prstGeom prst="rect">
            <a:avLst/>
          </a:prstGeom>
          <a:noFill/>
        </p:spPr>
      </p:pic>
      <p:pic>
        <p:nvPicPr>
          <p:cNvPr id="17" name="Picture 3" descr="C:\Users\User\Desktop\Downloads\digital-tatarstan-logo.png"/>
          <p:cNvPicPr>
            <a:picLocks noChangeAspect="1" noChangeArrowheads="1"/>
          </p:cNvPicPr>
          <p:nvPr/>
        </p:nvPicPr>
        <p:blipFill>
          <a:blip r:embed="rId6"/>
          <a:srcRect l="9802" t="26923" r="12642" b="25000"/>
          <a:stretch>
            <a:fillRect/>
          </a:stretch>
        </p:blipFill>
        <p:spPr bwMode="auto">
          <a:xfrm>
            <a:off x="5986733" y="155274"/>
            <a:ext cx="2819111" cy="983412"/>
          </a:xfrm>
          <a:prstGeom prst="rect">
            <a:avLst/>
          </a:prstGeom>
          <a:noFill/>
        </p:spPr>
      </p:pic>
      <p:pic>
        <p:nvPicPr>
          <p:cNvPr id="18" name="Picture 5" descr="X:\КОНФЕРЕНЦИИ\Конференция От НЦ БЖД\МНПК 2022\ВЕБИНАРЫ 2022\Безымянный-32 (1).png"/>
          <p:cNvPicPr>
            <a:picLocks noChangeAspect="1" noChangeArrowheads="1"/>
          </p:cNvPicPr>
          <p:nvPr/>
        </p:nvPicPr>
        <p:blipFill>
          <a:blip r:embed="rId7"/>
          <a:srcRect b="32134"/>
          <a:stretch>
            <a:fillRect/>
          </a:stretch>
        </p:blipFill>
        <p:spPr bwMode="auto">
          <a:xfrm>
            <a:off x="2294613" y="149553"/>
            <a:ext cx="2208361" cy="1200769"/>
          </a:xfrm>
          <a:prstGeom prst="rect">
            <a:avLst/>
          </a:prstGeom>
          <a:noFill/>
        </p:spPr>
      </p:pic>
      <p:pic>
        <p:nvPicPr>
          <p:cNvPr id="20" name="Picture 6" descr="X:\КОНФЕРЕНЦИИ\Конференция От НЦ БЖД\МНПК 2022\ВЕБИНАРЫ 2022\Безымянный-1 (1).png"/>
          <p:cNvPicPr>
            <a:picLocks noChangeAspect="1" noChangeArrowheads="1"/>
          </p:cNvPicPr>
          <p:nvPr/>
        </p:nvPicPr>
        <p:blipFill>
          <a:blip r:embed="rId8"/>
          <a:srcRect l="17822" r="20352" b="35304"/>
          <a:stretch>
            <a:fillRect/>
          </a:stretch>
        </p:blipFill>
        <p:spPr bwMode="auto">
          <a:xfrm>
            <a:off x="4287323" y="118644"/>
            <a:ext cx="1388853" cy="1138052"/>
          </a:xfrm>
          <a:prstGeom prst="rect">
            <a:avLst/>
          </a:prstGeom>
          <a:noFill/>
        </p:spPr>
      </p:pic>
      <p:sp>
        <p:nvSpPr>
          <p:cNvPr id="9" name="Google Shape;102;p2"/>
          <p:cNvSpPr txBox="1"/>
          <p:nvPr/>
        </p:nvSpPr>
        <p:spPr>
          <a:xfrm>
            <a:off x="2512380" y="2566466"/>
            <a:ext cx="754083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6600" b="1" dirty="0">
                <a:solidFill>
                  <a:srgbClr val="005E4D"/>
                </a:solidFill>
                <a:latin typeface="Segoe Script" panose="030B0504020000000003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279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623888" y="1356928"/>
            <a:ext cx="8740829" cy="21600"/>
          </a:xfrm>
          <a:prstGeom prst="rect">
            <a:avLst/>
          </a:prstGeom>
          <a:solidFill>
            <a:srgbClr val="D3F7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C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4541200" y="3364265"/>
            <a:ext cx="74819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/>
            <a:endParaRPr lang="ru-RU" sz="2400" b="1" dirty="0">
              <a:solidFill>
                <a:srgbClr val="005E4D"/>
              </a:solidFill>
            </a:endParaRPr>
          </a:p>
          <a:p>
            <a:pPr lvl="0" algn="r"/>
            <a:r>
              <a:rPr lang="ru-RU" sz="2400" b="1" dirty="0" err="1">
                <a:solidFill>
                  <a:srgbClr val="005E4D"/>
                </a:solidFill>
              </a:rPr>
              <a:t>Топаж</a:t>
            </a:r>
            <a:r>
              <a:rPr lang="ru-RU" sz="2400" b="1" dirty="0">
                <a:solidFill>
                  <a:srgbClr val="005E4D"/>
                </a:solidFill>
              </a:rPr>
              <a:t> Александр Григорьевич </a:t>
            </a:r>
            <a:endParaRPr lang="ru-RU" sz="1000" b="1" dirty="0">
              <a:solidFill>
                <a:srgbClr val="005E4D"/>
              </a:solidFill>
            </a:endParaRPr>
          </a:p>
          <a:p>
            <a:pPr algn="r"/>
            <a:endParaRPr lang="en-US" sz="2400" b="1" i="1" dirty="0">
              <a:solidFill>
                <a:srgbClr val="005E4D"/>
              </a:solidFill>
            </a:endParaRPr>
          </a:p>
          <a:p>
            <a:pPr algn="r"/>
            <a:r>
              <a:rPr lang="en-US" sz="2400" b="1" i="1" dirty="0">
                <a:solidFill>
                  <a:srgbClr val="005E4D"/>
                </a:solidFill>
              </a:rPr>
              <a:t>Alex </a:t>
            </a:r>
            <a:r>
              <a:rPr lang="en-US" sz="2400" b="1" i="1" dirty="0" err="1">
                <a:solidFill>
                  <a:srgbClr val="005E4D"/>
                </a:solidFill>
              </a:rPr>
              <a:t>Topaj</a:t>
            </a:r>
            <a:r>
              <a:rPr lang="en-US" sz="2400" b="1" i="1" dirty="0">
                <a:solidFill>
                  <a:srgbClr val="005E4D"/>
                </a:solidFill>
              </a:rPr>
              <a:t> </a:t>
            </a:r>
            <a:endParaRPr sz="2400" b="1" i="1" dirty="0">
              <a:solidFill>
                <a:srgbClr val="005E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85005" y="5569734"/>
            <a:ext cx="11222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5E4D"/>
              </a:solidFill>
            </a:endParaRPr>
          </a:p>
          <a:p>
            <a:r>
              <a:rPr lang="en-US" sz="2400" b="1" i="1" dirty="0">
                <a:solidFill>
                  <a:srgbClr val="005E4D"/>
                </a:solidFill>
              </a:rPr>
              <a:t>Simulation modeling at different life cycle stages of the transport system - what does the customer need besides the model itself?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18982" y="2498951"/>
            <a:ext cx="6973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5E4D"/>
                </a:solidFill>
              </a:rPr>
              <a:t>Bureau Hyperborea Ltd.</a:t>
            </a:r>
            <a:endParaRPr lang="ru-RU" sz="2200" i="1" dirty="0">
              <a:solidFill>
                <a:srgbClr val="005E4D"/>
              </a:solidFill>
            </a:endParaRPr>
          </a:p>
          <a:p>
            <a:pPr algn="just"/>
            <a:r>
              <a:rPr lang="en-US" sz="2200" i="1" dirty="0">
                <a:solidFill>
                  <a:srgbClr val="005E4D"/>
                </a:solidFill>
              </a:rPr>
              <a:t>Deputy Director of Science, </a:t>
            </a:r>
            <a:r>
              <a:rPr lang="en-US" sz="2200" i="1" dirty="0" err="1">
                <a:solidFill>
                  <a:srgbClr val="005E4D"/>
                </a:solidFill>
              </a:rPr>
              <a:t>Dr.Sci</a:t>
            </a:r>
            <a:r>
              <a:rPr lang="en-US" sz="2200" i="1" dirty="0">
                <a:solidFill>
                  <a:srgbClr val="005E4D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8597" y="1377735"/>
            <a:ext cx="6814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srgbClr val="005E4D"/>
                </a:solidFill>
              </a:rPr>
              <a:t>Заместитель генерального директора по научной работе ООО «Бюро Гиперборея», д.т.н.</a:t>
            </a:r>
            <a:endParaRPr lang="en-US" sz="2200" dirty="0">
              <a:solidFill>
                <a:srgbClr val="005E4D"/>
              </a:solidFill>
            </a:endParaRPr>
          </a:p>
        </p:txBody>
      </p:sp>
      <p:sp>
        <p:nvSpPr>
          <p:cNvPr id="19" name="Google Shape;97;p2"/>
          <p:cNvSpPr/>
          <p:nvPr/>
        </p:nvSpPr>
        <p:spPr>
          <a:xfrm>
            <a:off x="5227608" y="2434114"/>
            <a:ext cx="6964392" cy="45719"/>
          </a:xfrm>
          <a:prstGeom prst="rect">
            <a:avLst/>
          </a:prstGeom>
          <a:solidFill>
            <a:srgbClr val="D3F7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C4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41872" y="4972997"/>
            <a:ext cx="112085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05E4D"/>
                </a:solidFill>
              </a:rPr>
              <a:t>Имитационное моделирование на разных стадиях жизненного цикла транспортной системы – что нужно заказчику кроме самой модели?</a:t>
            </a:r>
          </a:p>
        </p:txBody>
      </p:sp>
      <p:pic>
        <p:nvPicPr>
          <p:cNvPr id="16" name="Picture 2" descr="C:\Users\User\Desktop\Downloads\Logo KDW-2022 (RU-GR-МФ)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9837" y="146649"/>
            <a:ext cx="2813341" cy="1043796"/>
          </a:xfrm>
          <a:prstGeom prst="rect">
            <a:avLst/>
          </a:prstGeom>
          <a:noFill/>
        </p:spPr>
      </p:pic>
      <p:pic>
        <p:nvPicPr>
          <p:cNvPr id="17" name="Picture 3" descr="C:\Users\User\Desktop\Downloads\digital-tatarstan-logo.png"/>
          <p:cNvPicPr>
            <a:picLocks noChangeAspect="1" noChangeArrowheads="1"/>
          </p:cNvPicPr>
          <p:nvPr/>
        </p:nvPicPr>
        <p:blipFill>
          <a:blip r:embed="rId6"/>
          <a:srcRect l="9802" t="26923" r="12642" b="25000"/>
          <a:stretch>
            <a:fillRect/>
          </a:stretch>
        </p:blipFill>
        <p:spPr bwMode="auto">
          <a:xfrm>
            <a:off x="5986733" y="155274"/>
            <a:ext cx="2819111" cy="983412"/>
          </a:xfrm>
          <a:prstGeom prst="rect">
            <a:avLst/>
          </a:prstGeom>
          <a:noFill/>
        </p:spPr>
      </p:pic>
      <p:pic>
        <p:nvPicPr>
          <p:cNvPr id="18" name="Picture 5" descr="X:\КОНФЕРЕНЦИИ\Конференция От НЦ БЖД\МНПК 2022\ВЕБИНАРЫ 2022\Безымянный-32 (1).png"/>
          <p:cNvPicPr>
            <a:picLocks noChangeAspect="1" noChangeArrowheads="1"/>
          </p:cNvPicPr>
          <p:nvPr/>
        </p:nvPicPr>
        <p:blipFill>
          <a:blip r:embed="rId7"/>
          <a:srcRect b="32134"/>
          <a:stretch>
            <a:fillRect/>
          </a:stretch>
        </p:blipFill>
        <p:spPr bwMode="auto">
          <a:xfrm>
            <a:off x="2294613" y="149553"/>
            <a:ext cx="2208361" cy="1200769"/>
          </a:xfrm>
          <a:prstGeom prst="rect">
            <a:avLst/>
          </a:prstGeom>
          <a:noFill/>
        </p:spPr>
      </p:pic>
      <p:pic>
        <p:nvPicPr>
          <p:cNvPr id="20" name="Picture 6" descr="X:\КОНФЕРЕНЦИИ\Конференция От НЦ БЖД\МНПК 2022\ВЕБИНАРЫ 2022\Безымянный-1 (1).png"/>
          <p:cNvPicPr>
            <a:picLocks noChangeAspect="1" noChangeArrowheads="1"/>
          </p:cNvPicPr>
          <p:nvPr/>
        </p:nvPicPr>
        <p:blipFill>
          <a:blip r:embed="rId8"/>
          <a:srcRect l="17822" r="20352" b="35304"/>
          <a:stretch>
            <a:fillRect/>
          </a:stretch>
        </p:blipFill>
        <p:spPr bwMode="auto">
          <a:xfrm>
            <a:off x="4287323" y="118644"/>
            <a:ext cx="1388853" cy="113805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728"/>
          <a:stretch/>
        </p:blipFill>
        <p:spPr>
          <a:xfrm>
            <a:off x="2107710" y="1377735"/>
            <a:ext cx="2582166" cy="2576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8" y="4121842"/>
            <a:ext cx="5566410" cy="59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2;p2"/>
          <p:cNvSpPr txBox="1"/>
          <p:nvPr/>
        </p:nvSpPr>
        <p:spPr>
          <a:xfrm>
            <a:off x="1929217" y="181224"/>
            <a:ext cx="90993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05E4D"/>
                </a:solidFill>
              </a:rPr>
              <a:t>Имитационная модель как часть «Цифрового двойника»</a:t>
            </a:r>
          </a:p>
        </p:txBody>
      </p:sp>
      <p:pic>
        <p:nvPicPr>
          <p:cNvPr id="1026" name="Picture 2" descr="https://zdrav.expert/images/thumb/3/3d/%D0%A6%D0%B8%D1%84%D1%80%D0%BE%D0%B2%D0%BE%D0%B9_%D0%B4%D0%B2%D0%BE%D0%B9%D0%BD%D0%B8%D0%BA_%D0%A2%D0%B5%D1%85%D0%BD%D0%BE%D1%81%D0%B5%D1%80%D0%B2_2020_01.png/840px-%D0%A6%D0%B8%D1%84%D1%80%D0%BE%D0%B2%D0%BE%D0%B9_%D0%B4%D0%B2%D0%BE%D0%B9%D0%BD%D0%B8%D0%BA_%D0%A2%D0%B5%D1%85%D0%BD%D0%BE%D1%81%D0%B5%D1%80%D0%B2_2020_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/>
          <a:stretch/>
        </p:blipFill>
        <p:spPr bwMode="auto">
          <a:xfrm>
            <a:off x="804252" y="909179"/>
            <a:ext cx="9530460" cy="58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4429" y="2050742"/>
            <a:ext cx="1918762" cy="1597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0357572" y="784558"/>
            <a:ext cx="1811568" cy="4461812"/>
          </a:xfrm>
          <a:prstGeom prst="wedgeRectCallout">
            <a:avLst>
              <a:gd name="adj1" fmla="val -80777"/>
              <a:gd name="adj2" fmla="val -19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Имитационная модель</a:t>
            </a:r>
            <a:r>
              <a:rPr lang="en-US" sz="16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600" b="1" u="sng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00" indent="-88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Описывает динамику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изменений объекта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моделирования во времени</a:t>
            </a:r>
          </a:p>
          <a:p>
            <a:pPr marL="88900" indent="-88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Учитывает случайные факторы и воздействия</a:t>
            </a:r>
          </a:p>
          <a:p>
            <a:pPr marL="88900" indent="-88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Работает с упрощённым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логическим образом объекта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88900" indent="-88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Отвечает на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вопросы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«Что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будет,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если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…?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»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1006761" y="204745"/>
            <a:ext cx="110882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Что будет, если…    </a:t>
            </a:r>
            <a:r>
              <a:rPr lang="ru-RU" sz="2400" b="1" dirty="0">
                <a:solidFill>
                  <a:srgbClr val="005E4D"/>
                </a:solidFill>
              </a:rPr>
              <a:t>Идеальная и реальная схемы исследования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059708" y="948596"/>
            <a:ext cx="9104127" cy="5440774"/>
            <a:chOff x="2059708" y="1827048"/>
            <a:chExt cx="9104127" cy="5440774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059708" y="1827048"/>
              <a:ext cx="2739704" cy="5440774"/>
              <a:chOff x="2059708" y="1827048"/>
              <a:chExt cx="2739704" cy="5440774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4772779" y="1960750"/>
                <a:ext cx="26633" cy="5307072"/>
              </a:xfrm>
              <a:prstGeom prst="line">
                <a:avLst/>
              </a:prstGeom>
              <a:ln w="476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Google Shape;102;p2"/>
              <p:cNvSpPr txBox="1"/>
              <p:nvPr/>
            </p:nvSpPr>
            <p:spPr>
              <a:xfrm>
                <a:off x="2059708" y="1827048"/>
                <a:ext cx="2355273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/>
                <a:r>
                  <a:rPr lang="ru-RU" sz="1800" b="1" i="1" dirty="0">
                    <a:solidFill>
                      <a:srgbClr val="0070C0"/>
                    </a:solidFill>
                  </a:rPr>
                  <a:t>Заказчик</a:t>
                </a:r>
              </a:p>
            </p:txBody>
          </p:sp>
        </p:grpSp>
        <p:sp>
          <p:nvSpPr>
            <p:cNvPr id="14" name="Google Shape;102;p2"/>
            <p:cNvSpPr txBox="1"/>
            <p:nvPr/>
          </p:nvSpPr>
          <p:spPr>
            <a:xfrm>
              <a:off x="6646581" y="1830786"/>
              <a:ext cx="4517254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ru-RU" sz="1800" b="1" i="1" dirty="0">
                  <a:solidFill>
                    <a:srgbClr val="0070C0"/>
                  </a:solidFill>
                </a:rPr>
                <a:t>Исполнитель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83490" y="1229637"/>
            <a:ext cx="1001899" cy="1576836"/>
            <a:chOff x="4410144" y="2017678"/>
            <a:chExt cx="1001899" cy="157683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5"/>
            <a:stretch/>
          </p:blipFill>
          <p:spPr>
            <a:xfrm>
              <a:off x="4473270" y="2017678"/>
              <a:ext cx="875649" cy="113192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410144" y="3071294"/>
              <a:ext cx="100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Бизнес-аналитик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58464" y="1133242"/>
            <a:ext cx="1133619" cy="1608695"/>
            <a:chOff x="4344284" y="2017678"/>
            <a:chExt cx="1133619" cy="160869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5"/>
            <a:stretch/>
          </p:blipFill>
          <p:spPr>
            <a:xfrm>
              <a:off x="4473270" y="2017678"/>
              <a:ext cx="875649" cy="113192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44284" y="3103153"/>
              <a:ext cx="1133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Системный аналитик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493383" y="1437593"/>
            <a:ext cx="191751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A7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Модель (онтология) </a:t>
            </a:r>
          </a:p>
          <a:p>
            <a:pPr algn="ctr"/>
            <a:r>
              <a:rPr lang="ru-RU" dirty="0"/>
              <a:t>предметной области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9766778" y="3414842"/>
            <a:ext cx="1220336" cy="1610325"/>
            <a:chOff x="4300925" y="2017678"/>
            <a:chExt cx="1220336" cy="161032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5"/>
            <a:stretch/>
          </p:blipFill>
          <p:spPr>
            <a:xfrm>
              <a:off x="4473270" y="2017678"/>
              <a:ext cx="875649" cy="113192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300925" y="3104783"/>
              <a:ext cx="1220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IT </a:t>
              </a:r>
              <a:r>
                <a:rPr lang="ru-RU" dirty="0"/>
                <a:t>специалист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77849" y="3648378"/>
            <a:ext cx="14189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Имитационная</a:t>
            </a:r>
          </a:p>
          <a:p>
            <a:pPr algn="ctr"/>
            <a:r>
              <a:rPr lang="ru-RU" dirty="0"/>
              <a:t>модель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7936578" y="1579251"/>
            <a:ext cx="1428139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9676630" y="2571282"/>
            <a:ext cx="1377651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flipH="1">
            <a:off x="8421488" y="3741096"/>
            <a:ext cx="1428139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318240" y="3622497"/>
            <a:ext cx="1779654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A7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Варианты системы</a:t>
            </a:r>
          </a:p>
          <a:p>
            <a:r>
              <a:rPr lang="ru-RU" dirty="0">
                <a:solidFill>
                  <a:srgbClr val="C00000"/>
                </a:solidFill>
              </a:rPr>
              <a:t>Если…1</a:t>
            </a:r>
          </a:p>
          <a:p>
            <a:r>
              <a:rPr lang="ru-RU" dirty="0">
                <a:solidFill>
                  <a:srgbClr val="C00000"/>
                </a:solidFill>
              </a:rPr>
              <a:t>Если…2</a:t>
            </a:r>
          </a:p>
          <a:p>
            <a:r>
              <a:rPr lang="ru-RU" dirty="0">
                <a:solidFill>
                  <a:srgbClr val="C00000"/>
                </a:solidFill>
              </a:rPr>
              <a:t>Если…3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3690007" y="1593585"/>
            <a:ext cx="3268457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235904" y="3811911"/>
            <a:ext cx="2540000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833469" y="2983225"/>
            <a:ext cx="701939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248135" y="5097640"/>
            <a:ext cx="2539478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A7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Результаты моделирования</a:t>
            </a:r>
          </a:p>
          <a:p>
            <a:r>
              <a:rPr lang="ru-RU" dirty="0">
                <a:solidFill>
                  <a:srgbClr val="C00000"/>
                </a:solidFill>
              </a:rPr>
              <a:t>Что будет…1</a:t>
            </a:r>
          </a:p>
          <a:p>
            <a:r>
              <a:rPr lang="ru-RU" dirty="0">
                <a:solidFill>
                  <a:srgbClr val="C00000"/>
                </a:solidFill>
              </a:rPr>
              <a:t>Что будет…2</a:t>
            </a:r>
          </a:p>
          <a:p>
            <a:r>
              <a:rPr lang="ru-RU" dirty="0">
                <a:solidFill>
                  <a:srgbClr val="C00000"/>
                </a:solidFill>
              </a:rPr>
              <a:t>Что будет…3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7199208" y="4441823"/>
            <a:ext cx="652134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3742033">
            <a:off x="3003072" y="3308925"/>
            <a:ext cx="3905470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7172625" y="2985886"/>
            <a:ext cx="696611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2189018" y="1585290"/>
            <a:ext cx="630941" cy="3377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8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239497" y="1496272"/>
            <a:ext cx="861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A7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Лучший</a:t>
            </a:r>
          </a:p>
          <a:p>
            <a:pPr algn="ctr"/>
            <a:r>
              <a:rPr lang="ru-RU" dirty="0"/>
              <a:t>вариант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6054" y="135599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ym typeface="Wingdings 2"/>
              </a:rPr>
              <a:t></a:t>
            </a:r>
            <a:endParaRPr lang="ru-RU" sz="1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814247" y="13293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</a:t>
            </a:r>
            <a:endParaRPr lang="ru-RU" sz="1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921367" y="291080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</a:t>
            </a:r>
            <a:endParaRPr lang="ru-RU" sz="1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592688" y="347781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</a:t>
            </a:r>
            <a:endParaRPr lang="ru-RU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054658" y="302347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</a:t>
            </a:r>
            <a:endParaRPr lang="ru-RU" sz="1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23087" y="301450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ym typeface="Wingdings 2"/>
              </a:rPr>
              <a:t></a:t>
            </a:r>
            <a:endParaRPr lang="ru-RU" sz="1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2873" y="355635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</a:t>
            </a:r>
            <a:endParaRPr lang="ru-RU" sz="1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063536" y="4442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ym typeface="Wingdings 2"/>
              </a:rPr>
              <a:t></a:t>
            </a:r>
            <a:endParaRPr lang="ru-RU" sz="1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02969" y="193136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ym typeface="Wingdings 2"/>
              </a:rPr>
              <a:t></a:t>
            </a:r>
            <a:endParaRPr lang="ru-RU" sz="1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15481" y="13382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ym typeface="Wingdings 2"/>
              </a:rPr>
              <a:t>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024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30164E-6 L -0.3 -2.3016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2;p2"/>
          <p:cNvSpPr txBox="1"/>
          <p:nvPr/>
        </p:nvSpPr>
        <p:spPr>
          <a:xfrm>
            <a:off x="1204367" y="164245"/>
            <a:ext cx="105141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5E4D"/>
                </a:solidFill>
              </a:rPr>
              <a:t>Оптимизация ТС на разных стадиях жизненного цикла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83248" y="993464"/>
            <a:ext cx="11635471" cy="5572963"/>
            <a:chOff x="296718" y="725488"/>
            <a:chExt cx="11635471" cy="5572963"/>
          </a:xfrm>
        </p:grpSpPr>
        <p:sp>
          <p:nvSpPr>
            <p:cNvPr id="6" name="Rectangle 118">
              <a:extLst>
                <a:ext uri="{FF2B5EF4-FFF2-40B4-BE49-F238E27FC236}">
                  <a16:creationId xmlns:a16="http://schemas.microsoft.com/office/drawing/2014/main" id="{34016BA2-AAC7-46D2-80E2-EF3E4B27C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34" y="736600"/>
              <a:ext cx="11018887" cy="48958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7" name="Rectangle 116">
              <a:extLst>
                <a:ext uri="{FF2B5EF4-FFF2-40B4-BE49-F238E27FC236}">
                  <a16:creationId xmlns:a16="http://schemas.microsoft.com/office/drawing/2014/main" id="{B9AC606A-2853-42AC-9FC2-601BA474D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18" y="5805810"/>
              <a:ext cx="7509258" cy="265113"/>
            </a:xfrm>
            <a:prstGeom prst="rect">
              <a:avLst/>
            </a:prstGeom>
            <a:solidFill>
              <a:srgbClr val="D5F7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highlight>
                  <a:srgbClr val="D5F7F1"/>
                </a:highlight>
                <a:latin typeface="+mn-lt"/>
              </a:endParaRPr>
            </a:p>
          </p:txBody>
        </p:sp>
        <p:sp>
          <p:nvSpPr>
            <p:cNvPr id="8" name="Rectangle 117">
              <a:extLst>
                <a:ext uri="{FF2B5EF4-FFF2-40B4-BE49-F238E27FC236}">
                  <a16:creationId xmlns:a16="http://schemas.microsoft.com/office/drawing/2014/main" id="{921C0B0A-D7A8-4463-8AC4-B2357731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18" y="5805810"/>
              <a:ext cx="7509258" cy="265113"/>
            </a:xfrm>
            <a:prstGeom prst="rect">
              <a:avLst/>
            </a:prstGeom>
            <a:solidFill>
              <a:srgbClr val="D5F7F1"/>
            </a:solidFill>
            <a:ln w="22225" cap="flat">
              <a:solidFill>
                <a:srgbClr val="3185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" name="Freeform 119">
              <a:extLst>
                <a:ext uri="{FF2B5EF4-FFF2-40B4-BE49-F238E27FC236}">
                  <a16:creationId xmlns:a16="http://schemas.microsoft.com/office/drawing/2014/main" id="{36C75853-C6BF-46F6-A5AD-671786865A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760" y="725488"/>
              <a:ext cx="11047470" cy="4932551"/>
            </a:xfrm>
            <a:custGeom>
              <a:avLst/>
              <a:gdLst>
                <a:gd name="T0" fmla="*/ 0 w 25877"/>
                <a:gd name="T1" fmla="*/ 15493 h 16593"/>
                <a:gd name="T2" fmla="*/ 0 w 25877"/>
                <a:gd name="T3" fmla="*/ 14160 h 16593"/>
                <a:gd name="T4" fmla="*/ 0 w 25877"/>
                <a:gd name="T5" fmla="*/ 12827 h 16593"/>
                <a:gd name="T6" fmla="*/ 0 w 25877"/>
                <a:gd name="T7" fmla="*/ 11493 h 16593"/>
                <a:gd name="T8" fmla="*/ 0 w 25877"/>
                <a:gd name="T9" fmla="*/ 10160 h 16593"/>
                <a:gd name="T10" fmla="*/ 0 w 25877"/>
                <a:gd name="T11" fmla="*/ 8827 h 16593"/>
                <a:gd name="T12" fmla="*/ 0 w 25877"/>
                <a:gd name="T13" fmla="*/ 7493 h 16593"/>
                <a:gd name="T14" fmla="*/ 0 w 25877"/>
                <a:gd name="T15" fmla="*/ 6160 h 16593"/>
                <a:gd name="T16" fmla="*/ 0 w 25877"/>
                <a:gd name="T17" fmla="*/ 4827 h 16593"/>
                <a:gd name="T18" fmla="*/ 0 w 25877"/>
                <a:gd name="T19" fmla="*/ 3493 h 16593"/>
                <a:gd name="T20" fmla="*/ 0 w 25877"/>
                <a:gd name="T21" fmla="*/ 2160 h 16593"/>
                <a:gd name="T22" fmla="*/ 0 w 25877"/>
                <a:gd name="T23" fmla="*/ 827 h 16593"/>
                <a:gd name="T24" fmla="*/ 574 w 25877"/>
                <a:gd name="T25" fmla="*/ 0 h 16593"/>
                <a:gd name="T26" fmla="*/ 1907 w 25877"/>
                <a:gd name="T27" fmla="*/ 0 h 16593"/>
                <a:gd name="T28" fmla="*/ 3240 w 25877"/>
                <a:gd name="T29" fmla="*/ 0 h 16593"/>
                <a:gd name="T30" fmla="*/ 4574 w 25877"/>
                <a:gd name="T31" fmla="*/ 0 h 16593"/>
                <a:gd name="T32" fmla="*/ 5907 w 25877"/>
                <a:gd name="T33" fmla="*/ 0 h 16593"/>
                <a:gd name="T34" fmla="*/ 7240 w 25877"/>
                <a:gd name="T35" fmla="*/ 0 h 16593"/>
                <a:gd name="T36" fmla="*/ 8574 w 25877"/>
                <a:gd name="T37" fmla="*/ 0 h 16593"/>
                <a:gd name="T38" fmla="*/ 9907 w 25877"/>
                <a:gd name="T39" fmla="*/ 0 h 16593"/>
                <a:gd name="T40" fmla="*/ 11240 w 25877"/>
                <a:gd name="T41" fmla="*/ 0 h 16593"/>
                <a:gd name="T42" fmla="*/ 12574 w 25877"/>
                <a:gd name="T43" fmla="*/ 0 h 16593"/>
                <a:gd name="T44" fmla="*/ 13907 w 25877"/>
                <a:gd name="T45" fmla="*/ 0 h 16593"/>
                <a:gd name="T46" fmla="*/ 15240 w 25877"/>
                <a:gd name="T47" fmla="*/ 0 h 16593"/>
                <a:gd name="T48" fmla="*/ 16574 w 25877"/>
                <a:gd name="T49" fmla="*/ 0 h 16593"/>
                <a:gd name="T50" fmla="*/ 17907 w 25877"/>
                <a:gd name="T51" fmla="*/ 0 h 16593"/>
                <a:gd name="T52" fmla="*/ 19240 w 25877"/>
                <a:gd name="T53" fmla="*/ 0 h 16593"/>
                <a:gd name="T54" fmla="*/ 20574 w 25877"/>
                <a:gd name="T55" fmla="*/ 0 h 16593"/>
                <a:gd name="T56" fmla="*/ 21907 w 25877"/>
                <a:gd name="T57" fmla="*/ 0 h 16593"/>
                <a:gd name="T58" fmla="*/ 23240 w 25877"/>
                <a:gd name="T59" fmla="*/ 0 h 16593"/>
                <a:gd name="T60" fmla="*/ 24574 w 25877"/>
                <a:gd name="T61" fmla="*/ 0 h 16593"/>
                <a:gd name="T62" fmla="*/ 25877 w 25877"/>
                <a:gd name="T63" fmla="*/ 97 h 16593"/>
                <a:gd name="T64" fmla="*/ 25877 w 25877"/>
                <a:gd name="T65" fmla="*/ 1430 h 16593"/>
                <a:gd name="T66" fmla="*/ 25877 w 25877"/>
                <a:gd name="T67" fmla="*/ 2763 h 16593"/>
                <a:gd name="T68" fmla="*/ 25877 w 25877"/>
                <a:gd name="T69" fmla="*/ 4097 h 16593"/>
                <a:gd name="T70" fmla="*/ 25877 w 25877"/>
                <a:gd name="T71" fmla="*/ 5430 h 16593"/>
                <a:gd name="T72" fmla="*/ 25877 w 25877"/>
                <a:gd name="T73" fmla="*/ 6763 h 16593"/>
                <a:gd name="T74" fmla="*/ 25877 w 25877"/>
                <a:gd name="T75" fmla="*/ 8097 h 16593"/>
                <a:gd name="T76" fmla="*/ 25877 w 25877"/>
                <a:gd name="T77" fmla="*/ 9430 h 16593"/>
                <a:gd name="T78" fmla="*/ 25877 w 25877"/>
                <a:gd name="T79" fmla="*/ 10763 h 16593"/>
                <a:gd name="T80" fmla="*/ 25877 w 25877"/>
                <a:gd name="T81" fmla="*/ 12097 h 16593"/>
                <a:gd name="T82" fmla="*/ 25877 w 25877"/>
                <a:gd name="T83" fmla="*/ 13430 h 16593"/>
                <a:gd name="T84" fmla="*/ 25877 w 25877"/>
                <a:gd name="T85" fmla="*/ 14763 h 16593"/>
                <a:gd name="T86" fmla="*/ 25877 w 25877"/>
                <a:gd name="T87" fmla="*/ 16097 h 16593"/>
                <a:gd name="T88" fmla="*/ 24974 w 25877"/>
                <a:gd name="T89" fmla="*/ 16593 h 16593"/>
                <a:gd name="T90" fmla="*/ 23640 w 25877"/>
                <a:gd name="T91" fmla="*/ 16593 h 16593"/>
                <a:gd name="T92" fmla="*/ 22307 w 25877"/>
                <a:gd name="T93" fmla="*/ 16593 h 16593"/>
                <a:gd name="T94" fmla="*/ 20974 w 25877"/>
                <a:gd name="T95" fmla="*/ 16593 h 16593"/>
                <a:gd name="T96" fmla="*/ 19640 w 25877"/>
                <a:gd name="T97" fmla="*/ 16593 h 16593"/>
                <a:gd name="T98" fmla="*/ 18307 w 25877"/>
                <a:gd name="T99" fmla="*/ 16593 h 16593"/>
                <a:gd name="T100" fmla="*/ 16974 w 25877"/>
                <a:gd name="T101" fmla="*/ 16593 h 16593"/>
                <a:gd name="T102" fmla="*/ 15640 w 25877"/>
                <a:gd name="T103" fmla="*/ 16593 h 16593"/>
                <a:gd name="T104" fmla="*/ 14307 w 25877"/>
                <a:gd name="T105" fmla="*/ 16593 h 16593"/>
                <a:gd name="T106" fmla="*/ 12974 w 25877"/>
                <a:gd name="T107" fmla="*/ 16593 h 16593"/>
                <a:gd name="T108" fmla="*/ 11640 w 25877"/>
                <a:gd name="T109" fmla="*/ 16593 h 16593"/>
                <a:gd name="T110" fmla="*/ 10307 w 25877"/>
                <a:gd name="T111" fmla="*/ 16593 h 16593"/>
                <a:gd name="T112" fmla="*/ 8974 w 25877"/>
                <a:gd name="T113" fmla="*/ 16593 h 16593"/>
                <a:gd name="T114" fmla="*/ 7640 w 25877"/>
                <a:gd name="T115" fmla="*/ 16593 h 16593"/>
                <a:gd name="T116" fmla="*/ 6307 w 25877"/>
                <a:gd name="T117" fmla="*/ 16593 h 16593"/>
                <a:gd name="T118" fmla="*/ 4974 w 25877"/>
                <a:gd name="T119" fmla="*/ 16593 h 16593"/>
                <a:gd name="T120" fmla="*/ 3640 w 25877"/>
                <a:gd name="T121" fmla="*/ 16593 h 16593"/>
                <a:gd name="T122" fmla="*/ 2307 w 25877"/>
                <a:gd name="T123" fmla="*/ 16593 h 16593"/>
                <a:gd name="T124" fmla="*/ 974 w 25877"/>
                <a:gd name="T125" fmla="*/ 16593 h 16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77" h="16593">
                  <a:moveTo>
                    <a:pt x="0" y="16560"/>
                  </a:moveTo>
                  <a:lnTo>
                    <a:pt x="0" y="16360"/>
                  </a:lnTo>
                  <a:lnTo>
                    <a:pt x="67" y="16360"/>
                  </a:lnTo>
                  <a:lnTo>
                    <a:pt x="67" y="16560"/>
                  </a:lnTo>
                  <a:lnTo>
                    <a:pt x="0" y="16560"/>
                  </a:lnTo>
                  <a:close/>
                  <a:moveTo>
                    <a:pt x="0" y="16293"/>
                  </a:moveTo>
                  <a:lnTo>
                    <a:pt x="0" y="16093"/>
                  </a:lnTo>
                  <a:lnTo>
                    <a:pt x="67" y="16093"/>
                  </a:lnTo>
                  <a:lnTo>
                    <a:pt x="67" y="16293"/>
                  </a:lnTo>
                  <a:lnTo>
                    <a:pt x="0" y="16293"/>
                  </a:lnTo>
                  <a:close/>
                  <a:moveTo>
                    <a:pt x="0" y="16027"/>
                  </a:moveTo>
                  <a:lnTo>
                    <a:pt x="0" y="15827"/>
                  </a:lnTo>
                  <a:lnTo>
                    <a:pt x="67" y="15827"/>
                  </a:lnTo>
                  <a:lnTo>
                    <a:pt x="67" y="16027"/>
                  </a:lnTo>
                  <a:lnTo>
                    <a:pt x="0" y="16027"/>
                  </a:lnTo>
                  <a:close/>
                  <a:moveTo>
                    <a:pt x="0" y="15760"/>
                  </a:moveTo>
                  <a:lnTo>
                    <a:pt x="0" y="15560"/>
                  </a:lnTo>
                  <a:lnTo>
                    <a:pt x="67" y="15560"/>
                  </a:lnTo>
                  <a:lnTo>
                    <a:pt x="67" y="15760"/>
                  </a:lnTo>
                  <a:lnTo>
                    <a:pt x="0" y="15760"/>
                  </a:lnTo>
                  <a:close/>
                  <a:moveTo>
                    <a:pt x="0" y="15493"/>
                  </a:moveTo>
                  <a:lnTo>
                    <a:pt x="0" y="15293"/>
                  </a:lnTo>
                  <a:lnTo>
                    <a:pt x="67" y="15293"/>
                  </a:lnTo>
                  <a:lnTo>
                    <a:pt x="67" y="15493"/>
                  </a:lnTo>
                  <a:lnTo>
                    <a:pt x="0" y="15493"/>
                  </a:lnTo>
                  <a:close/>
                  <a:moveTo>
                    <a:pt x="0" y="15227"/>
                  </a:moveTo>
                  <a:lnTo>
                    <a:pt x="0" y="15027"/>
                  </a:lnTo>
                  <a:lnTo>
                    <a:pt x="67" y="15027"/>
                  </a:lnTo>
                  <a:lnTo>
                    <a:pt x="67" y="15227"/>
                  </a:lnTo>
                  <a:lnTo>
                    <a:pt x="0" y="15227"/>
                  </a:lnTo>
                  <a:close/>
                  <a:moveTo>
                    <a:pt x="0" y="14960"/>
                  </a:moveTo>
                  <a:lnTo>
                    <a:pt x="0" y="14760"/>
                  </a:lnTo>
                  <a:lnTo>
                    <a:pt x="67" y="14760"/>
                  </a:lnTo>
                  <a:lnTo>
                    <a:pt x="67" y="14960"/>
                  </a:lnTo>
                  <a:lnTo>
                    <a:pt x="0" y="14960"/>
                  </a:lnTo>
                  <a:close/>
                  <a:moveTo>
                    <a:pt x="0" y="14693"/>
                  </a:moveTo>
                  <a:lnTo>
                    <a:pt x="0" y="14493"/>
                  </a:lnTo>
                  <a:lnTo>
                    <a:pt x="67" y="14493"/>
                  </a:lnTo>
                  <a:lnTo>
                    <a:pt x="67" y="14693"/>
                  </a:lnTo>
                  <a:lnTo>
                    <a:pt x="0" y="14693"/>
                  </a:lnTo>
                  <a:close/>
                  <a:moveTo>
                    <a:pt x="0" y="14427"/>
                  </a:moveTo>
                  <a:lnTo>
                    <a:pt x="0" y="14227"/>
                  </a:lnTo>
                  <a:lnTo>
                    <a:pt x="67" y="14227"/>
                  </a:lnTo>
                  <a:lnTo>
                    <a:pt x="67" y="14427"/>
                  </a:lnTo>
                  <a:lnTo>
                    <a:pt x="0" y="14427"/>
                  </a:lnTo>
                  <a:close/>
                  <a:moveTo>
                    <a:pt x="0" y="14160"/>
                  </a:moveTo>
                  <a:lnTo>
                    <a:pt x="0" y="13960"/>
                  </a:lnTo>
                  <a:lnTo>
                    <a:pt x="67" y="13960"/>
                  </a:lnTo>
                  <a:lnTo>
                    <a:pt x="67" y="14160"/>
                  </a:lnTo>
                  <a:lnTo>
                    <a:pt x="0" y="14160"/>
                  </a:lnTo>
                  <a:close/>
                  <a:moveTo>
                    <a:pt x="0" y="13893"/>
                  </a:moveTo>
                  <a:lnTo>
                    <a:pt x="0" y="13693"/>
                  </a:lnTo>
                  <a:lnTo>
                    <a:pt x="67" y="13693"/>
                  </a:lnTo>
                  <a:lnTo>
                    <a:pt x="67" y="13893"/>
                  </a:lnTo>
                  <a:lnTo>
                    <a:pt x="0" y="13893"/>
                  </a:lnTo>
                  <a:close/>
                  <a:moveTo>
                    <a:pt x="0" y="13627"/>
                  </a:moveTo>
                  <a:lnTo>
                    <a:pt x="0" y="13427"/>
                  </a:lnTo>
                  <a:lnTo>
                    <a:pt x="67" y="13427"/>
                  </a:lnTo>
                  <a:lnTo>
                    <a:pt x="67" y="13627"/>
                  </a:lnTo>
                  <a:lnTo>
                    <a:pt x="0" y="13627"/>
                  </a:lnTo>
                  <a:close/>
                  <a:moveTo>
                    <a:pt x="0" y="13360"/>
                  </a:moveTo>
                  <a:lnTo>
                    <a:pt x="0" y="13160"/>
                  </a:lnTo>
                  <a:lnTo>
                    <a:pt x="67" y="13160"/>
                  </a:lnTo>
                  <a:lnTo>
                    <a:pt x="67" y="13360"/>
                  </a:lnTo>
                  <a:lnTo>
                    <a:pt x="0" y="13360"/>
                  </a:lnTo>
                  <a:close/>
                  <a:moveTo>
                    <a:pt x="0" y="13093"/>
                  </a:moveTo>
                  <a:lnTo>
                    <a:pt x="0" y="12893"/>
                  </a:lnTo>
                  <a:lnTo>
                    <a:pt x="67" y="12893"/>
                  </a:lnTo>
                  <a:lnTo>
                    <a:pt x="67" y="13093"/>
                  </a:lnTo>
                  <a:lnTo>
                    <a:pt x="0" y="13093"/>
                  </a:lnTo>
                  <a:close/>
                  <a:moveTo>
                    <a:pt x="0" y="12827"/>
                  </a:moveTo>
                  <a:lnTo>
                    <a:pt x="0" y="12627"/>
                  </a:lnTo>
                  <a:lnTo>
                    <a:pt x="67" y="12627"/>
                  </a:lnTo>
                  <a:lnTo>
                    <a:pt x="67" y="12827"/>
                  </a:lnTo>
                  <a:lnTo>
                    <a:pt x="0" y="12827"/>
                  </a:lnTo>
                  <a:close/>
                  <a:moveTo>
                    <a:pt x="0" y="12560"/>
                  </a:moveTo>
                  <a:lnTo>
                    <a:pt x="0" y="12360"/>
                  </a:lnTo>
                  <a:lnTo>
                    <a:pt x="67" y="12360"/>
                  </a:lnTo>
                  <a:lnTo>
                    <a:pt x="67" y="12560"/>
                  </a:lnTo>
                  <a:lnTo>
                    <a:pt x="0" y="12560"/>
                  </a:lnTo>
                  <a:close/>
                  <a:moveTo>
                    <a:pt x="0" y="12293"/>
                  </a:moveTo>
                  <a:lnTo>
                    <a:pt x="0" y="12093"/>
                  </a:lnTo>
                  <a:lnTo>
                    <a:pt x="67" y="12093"/>
                  </a:lnTo>
                  <a:lnTo>
                    <a:pt x="67" y="12293"/>
                  </a:lnTo>
                  <a:lnTo>
                    <a:pt x="0" y="12293"/>
                  </a:lnTo>
                  <a:close/>
                  <a:moveTo>
                    <a:pt x="0" y="12027"/>
                  </a:moveTo>
                  <a:lnTo>
                    <a:pt x="0" y="11827"/>
                  </a:lnTo>
                  <a:lnTo>
                    <a:pt x="67" y="11827"/>
                  </a:lnTo>
                  <a:lnTo>
                    <a:pt x="67" y="12027"/>
                  </a:lnTo>
                  <a:lnTo>
                    <a:pt x="0" y="12027"/>
                  </a:lnTo>
                  <a:close/>
                  <a:moveTo>
                    <a:pt x="0" y="11760"/>
                  </a:moveTo>
                  <a:lnTo>
                    <a:pt x="0" y="11560"/>
                  </a:lnTo>
                  <a:lnTo>
                    <a:pt x="67" y="11560"/>
                  </a:lnTo>
                  <a:lnTo>
                    <a:pt x="67" y="11760"/>
                  </a:lnTo>
                  <a:lnTo>
                    <a:pt x="0" y="11760"/>
                  </a:lnTo>
                  <a:close/>
                  <a:moveTo>
                    <a:pt x="0" y="11493"/>
                  </a:moveTo>
                  <a:lnTo>
                    <a:pt x="0" y="11293"/>
                  </a:lnTo>
                  <a:lnTo>
                    <a:pt x="67" y="11293"/>
                  </a:lnTo>
                  <a:lnTo>
                    <a:pt x="67" y="11493"/>
                  </a:lnTo>
                  <a:lnTo>
                    <a:pt x="0" y="11493"/>
                  </a:lnTo>
                  <a:close/>
                  <a:moveTo>
                    <a:pt x="0" y="11227"/>
                  </a:moveTo>
                  <a:lnTo>
                    <a:pt x="0" y="11027"/>
                  </a:lnTo>
                  <a:lnTo>
                    <a:pt x="67" y="11027"/>
                  </a:lnTo>
                  <a:lnTo>
                    <a:pt x="67" y="11227"/>
                  </a:lnTo>
                  <a:lnTo>
                    <a:pt x="0" y="11227"/>
                  </a:lnTo>
                  <a:close/>
                  <a:moveTo>
                    <a:pt x="0" y="10960"/>
                  </a:moveTo>
                  <a:lnTo>
                    <a:pt x="0" y="10760"/>
                  </a:lnTo>
                  <a:lnTo>
                    <a:pt x="67" y="10760"/>
                  </a:lnTo>
                  <a:lnTo>
                    <a:pt x="67" y="10960"/>
                  </a:lnTo>
                  <a:lnTo>
                    <a:pt x="0" y="10960"/>
                  </a:lnTo>
                  <a:close/>
                  <a:moveTo>
                    <a:pt x="0" y="10693"/>
                  </a:moveTo>
                  <a:lnTo>
                    <a:pt x="0" y="10493"/>
                  </a:lnTo>
                  <a:lnTo>
                    <a:pt x="67" y="10493"/>
                  </a:lnTo>
                  <a:lnTo>
                    <a:pt x="67" y="10693"/>
                  </a:lnTo>
                  <a:lnTo>
                    <a:pt x="0" y="10693"/>
                  </a:lnTo>
                  <a:close/>
                  <a:moveTo>
                    <a:pt x="0" y="10427"/>
                  </a:moveTo>
                  <a:lnTo>
                    <a:pt x="0" y="10227"/>
                  </a:lnTo>
                  <a:lnTo>
                    <a:pt x="67" y="10227"/>
                  </a:lnTo>
                  <a:lnTo>
                    <a:pt x="67" y="10427"/>
                  </a:lnTo>
                  <a:lnTo>
                    <a:pt x="0" y="10427"/>
                  </a:lnTo>
                  <a:close/>
                  <a:moveTo>
                    <a:pt x="0" y="10160"/>
                  </a:moveTo>
                  <a:lnTo>
                    <a:pt x="0" y="9960"/>
                  </a:lnTo>
                  <a:lnTo>
                    <a:pt x="67" y="9960"/>
                  </a:lnTo>
                  <a:lnTo>
                    <a:pt x="67" y="10160"/>
                  </a:lnTo>
                  <a:lnTo>
                    <a:pt x="0" y="10160"/>
                  </a:lnTo>
                  <a:close/>
                  <a:moveTo>
                    <a:pt x="0" y="9893"/>
                  </a:moveTo>
                  <a:lnTo>
                    <a:pt x="0" y="9693"/>
                  </a:lnTo>
                  <a:lnTo>
                    <a:pt x="67" y="9693"/>
                  </a:lnTo>
                  <a:lnTo>
                    <a:pt x="67" y="9893"/>
                  </a:lnTo>
                  <a:lnTo>
                    <a:pt x="0" y="9893"/>
                  </a:lnTo>
                  <a:close/>
                  <a:moveTo>
                    <a:pt x="0" y="9627"/>
                  </a:moveTo>
                  <a:lnTo>
                    <a:pt x="0" y="9427"/>
                  </a:lnTo>
                  <a:lnTo>
                    <a:pt x="67" y="9427"/>
                  </a:lnTo>
                  <a:lnTo>
                    <a:pt x="67" y="9627"/>
                  </a:lnTo>
                  <a:lnTo>
                    <a:pt x="0" y="9627"/>
                  </a:lnTo>
                  <a:close/>
                  <a:moveTo>
                    <a:pt x="0" y="9360"/>
                  </a:moveTo>
                  <a:lnTo>
                    <a:pt x="0" y="9160"/>
                  </a:lnTo>
                  <a:lnTo>
                    <a:pt x="67" y="9160"/>
                  </a:lnTo>
                  <a:lnTo>
                    <a:pt x="67" y="9360"/>
                  </a:lnTo>
                  <a:lnTo>
                    <a:pt x="0" y="9360"/>
                  </a:lnTo>
                  <a:close/>
                  <a:moveTo>
                    <a:pt x="0" y="9093"/>
                  </a:moveTo>
                  <a:lnTo>
                    <a:pt x="0" y="8893"/>
                  </a:lnTo>
                  <a:lnTo>
                    <a:pt x="67" y="8893"/>
                  </a:lnTo>
                  <a:lnTo>
                    <a:pt x="67" y="9093"/>
                  </a:lnTo>
                  <a:lnTo>
                    <a:pt x="0" y="9093"/>
                  </a:lnTo>
                  <a:close/>
                  <a:moveTo>
                    <a:pt x="0" y="8827"/>
                  </a:moveTo>
                  <a:lnTo>
                    <a:pt x="0" y="8627"/>
                  </a:lnTo>
                  <a:lnTo>
                    <a:pt x="67" y="8627"/>
                  </a:lnTo>
                  <a:lnTo>
                    <a:pt x="67" y="8827"/>
                  </a:lnTo>
                  <a:lnTo>
                    <a:pt x="0" y="8827"/>
                  </a:lnTo>
                  <a:close/>
                  <a:moveTo>
                    <a:pt x="0" y="8560"/>
                  </a:moveTo>
                  <a:lnTo>
                    <a:pt x="0" y="8360"/>
                  </a:lnTo>
                  <a:lnTo>
                    <a:pt x="67" y="8360"/>
                  </a:lnTo>
                  <a:lnTo>
                    <a:pt x="67" y="8560"/>
                  </a:lnTo>
                  <a:lnTo>
                    <a:pt x="0" y="8560"/>
                  </a:lnTo>
                  <a:close/>
                  <a:moveTo>
                    <a:pt x="0" y="8293"/>
                  </a:moveTo>
                  <a:lnTo>
                    <a:pt x="0" y="8093"/>
                  </a:lnTo>
                  <a:lnTo>
                    <a:pt x="67" y="8093"/>
                  </a:lnTo>
                  <a:lnTo>
                    <a:pt x="67" y="8293"/>
                  </a:lnTo>
                  <a:lnTo>
                    <a:pt x="0" y="8293"/>
                  </a:lnTo>
                  <a:close/>
                  <a:moveTo>
                    <a:pt x="0" y="8027"/>
                  </a:moveTo>
                  <a:lnTo>
                    <a:pt x="0" y="7827"/>
                  </a:lnTo>
                  <a:lnTo>
                    <a:pt x="67" y="7827"/>
                  </a:lnTo>
                  <a:lnTo>
                    <a:pt x="67" y="8027"/>
                  </a:lnTo>
                  <a:lnTo>
                    <a:pt x="0" y="8027"/>
                  </a:lnTo>
                  <a:close/>
                  <a:moveTo>
                    <a:pt x="0" y="7760"/>
                  </a:moveTo>
                  <a:lnTo>
                    <a:pt x="0" y="7560"/>
                  </a:lnTo>
                  <a:lnTo>
                    <a:pt x="67" y="7560"/>
                  </a:lnTo>
                  <a:lnTo>
                    <a:pt x="67" y="7760"/>
                  </a:lnTo>
                  <a:lnTo>
                    <a:pt x="0" y="7760"/>
                  </a:lnTo>
                  <a:close/>
                  <a:moveTo>
                    <a:pt x="0" y="7493"/>
                  </a:moveTo>
                  <a:lnTo>
                    <a:pt x="0" y="7293"/>
                  </a:lnTo>
                  <a:lnTo>
                    <a:pt x="67" y="7293"/>
                  </a:lnTo>
                  <a:lnTo>
                    <a:pt x="67" y="7493"/>
                  </a:lnTo>
                  <a:lnTo>
                    <a:pt x="0" y="7493"/>
                  </a:lnTo>
                  <a:close/>
                  <a:moveTo>
                    <a:pt x="0" y="7227"/>
                  </a:moveTo>
                  <a:lnTo>
                    <a:pt x="0" y="7027"/>
                  </a:lnTo>
                  <a:lnTo>
                    <a:pt x="67" y="7027"/>
                  </a:lnTo>
                  <a:lnTo>
                    <a:pt x="67" y="7227"/>
                  </a:lnTo>
                  <a:lnTo>
                    <a:pt x="0" y="7227"/>
                  </a:lnTo>
                  <a:close/>
                  <a:moveTo>
                    <a:pt x="0" y="6960"/>
                  </a:moveTo>
                  <a:lnTo>
                    <a:pt x="0" y="6760"/>
                  </a:lnTo>
                  <a:lnTo>
                    <a:pt x="67" y="6760"/>
                  </a:lnTo>
                  <a:lnTo>
                    <a:pt x="67" y="6960"/>
                  </a:lnTo>
                  <a:lnTo>
                    <a:pt x="0" y="6960"/>
                  </a:lnTo>
                  <a:close/>
                  <a:moveTo>
                    <a:pt x="0" y="6693"/>
                  </a:moveTo>
                  <a:lnTo>
                    <a:pt x="0" y="6493"/>
                  </a:lnTo>
                  <a:lnTo>
                    <a:pt x="67" y="6493"/>
                  </a:lnTo>
                  <a:lnTo>
                    <a:pt x="67" y="6693"/>
                  </a:lnTo>
                  <a:lnTo>
                    <a:pt x="0" y="6693"/>
                  </a:lnTo>
                  <a:close/>
                  <a:moveTo>
                    <a:pt x="0" y="6427"/>
                  </a:moveTo>
                  <a:lnTo>
                    <a:pt x="0" y="6227"/>
                  </a:lnTo>
                  <a:lnTo>
                    <a:pt x="67" y="6227"/>
                  </a:lnTo>
                  <a:lnTo>
                    <a:pt x="67" y="6427"/>
                  </a:lnTo>
                  <a:lnTo>
                    <a:pt x="0" y="6427"/>
                  </a:lnTo>
                  <a:close/>
                  <a:moveTo>
                    <a:pt x="0" y="6160"/>
                  </a:moveTo>
                  <a:lnTo>
                    <a:pt x="0" y="5960"/>
                  </a:lnTo>
                  <a:lnTo>
                    <a:pt x="67" y="5960"/>
                  </a:lnTo>
                  <a:lnTo>
                    <a:pt x="67" y="6160"/>
                  </a:lnTo>
                  <a:lnTo>
                    <a:pt x="0" y="6160"/>
                  </a:lnTo>
                  <a:close/>
                  <a:moveTo>
                    <a:pt x="0" y="5893"/>
                  </a:moveTo>
                  <a:lnTo>
                    <a:pt x="0" y="5693"/>
                  </a:lnTo>
                  <a:lnTo>
                    <a:pt x="67" y="5693"/>
                  </a:lnTo>
                  <a:lnTo>
                    <a:pt x="67" y="5893"/>
                  </a:lnTo>
                  <a:lnTo>
                    <a:pt x="0" y="5893"/>
                  </a:lnTo>
                  <a:close/>
                  <a:moveTo>
                    <a:pt x="0" y="5627"/>
                  </a:moveTo>
                  <a:lnTo>
                    <a:pt x="0" y="5427"/>
                  </a:lnTo>
                  <a:lnTo>
                    <a:pt x="67" y="5427"/>
                  </a:lnTo>
                  <a:lnTo>
                    <a:pt x="67" y="5627"/>
                  </a:lnTo>
                  <a:lnTo>
                    <a:pt x="0" y="5627"/>
                  </a:lnTo>
                  <a:close/>
                  <a:moveTo>
                    <a:pt x="0" y="5360"/>
                  </a:moveTo>
                  <a:lnTo>
                    <a:pt x="0" y="5160"/>
                  </a:lnTo>
                  <a:lnTo>
                    <a:pt x="67" y="5160"/>
                  </a:lnTo>
                  <a:lnTo>
                    <a:pt x="67" y="5360"/>
                  </a:lnTo>
                  <a:lnTo>
                    <a:pt x="0" y="5360"/>
                  </a:lnTo>
                  <a:close/>
                  <a:moveTo>
                    <a:pt x="0" y="5093"/>
                  </a:moveTo>
                  <a:lnTo>
                    <a:pt x="0" y="4893"/>
                  </a:lnTo>
                  <a:lnTo>
                    <a:pt x="67" y="4893"/>
                  </a:lnTo>
                  <a:lnTo>
                    <a:pt x="67" y="5093"/>
                  </a:lnTo>
                  <a:lnTo>
                    <a:pt x="0" y="5093"/>
                  </a:lnTo>
                  <a:close/>
                  <a:moveTo>
                    <a:pt x="0" y="4827"/>
                  </a:moveTo>
                  <a:lnTo>
                    <a:pt x="0" y="4627"/>
                  </a:lnTo>
                  <a:lnTo>
                    <a:pt x="67" y="4627"/>
                  </a:lnTo>
                  <a:lnTo>
                    <a:pt x="67" y="4827"/>
                  </a:lnTo>
                  <a:lnTo>
                    <a:pt x="0" y="4827"/>
                  </a:lnTo>
                  <a:close/>
                  <a:moveTo>
                    <a:pt x="0" y="4560"/>
                  </a:moveTo>
                  <a:lnTo>
                    <a:pt x="0" y="4360"/>
                  </a:lnTo>
                  <a:lnTo>
                    <a:pt x="67" y="4360"/>
                  </a:lnTo>
                  <a:lnTo>
                    <a:pt x="67" y="4560"/>
                  </a:lnTo>
                  <a:lnTo>
                    <a:pt x="0" y="4560"/>
                  </a:lnTo>
                  <a:close/>
                  <a:moveTo>
                    <a:pt x="0" y="4293"/>
                  </a:moveTo>
                  <a:lnTo>
                    <a:pt x="0" y="4093"/>
                  </a:lnTo>
                  <a:lnTo>
                    <a:pt x="67" y="4093"/>
                  </a:lnTo>
                  <a:lnTo>
                    <a:pt x="67" y="4293"/>
                  </a:lnTo>
                  <a:lnTo>
                    <a:pt x="0" y="4293"/>
                  </a:lnTo>
                  <a:close/>
                  <a:moveTo>
                    <a:pt x="0" y="4027"/>
                  </a:moveTo>
                  <a:lnTo>
                    <a:pt x="0" y="3827"/>
                  </a:lnTo>
                  <a:lnTo>
                    <a:pt x="67" y="3827"/>
                  </a:lnTo>
                  <a:lnTo>
                    <a:pt x="67" y="4027"/>
                  </a:lnTo>
                  <a:lnTo>
                    <a:pt x="0" y="4027"/>
                  </a:lnTo>
                  <a:close/>
                  <a:moveTo>
                    <a:pt x="0" y="3760"/>
                  </a:moveTo>
                  <a:lnTo>
                    <a:pt x="0" y="3560"/>
                  </a:lnTo>
                  <a:lnTo>
                    <a:pt x="67" y="3560"/>
                  </a:lnTo>
                  <a:lnTo>
                    <a:pt x="67" y="3760"/>
                  </a:lnTo>
                  <a:lnTo>
                    <a:pt x="0" y="3760"/>
                  </a:lnTo>
                  <a:close/>
                  <a:moveTo>
                    <a:pt x="0" y="3493"/>
                  </a:moveTo>
                  <a:lnTo>
                    <a:pt x="0" y="3293"/>
                  </a:lnTo>
                  <a:lnTo>
                    <a:pt x="67" y="3293"/>
                  </a:lnTo>
                  <a:lnTo>
                    <a:pt x="67" y="3493"/>
                  </a:lnTo>
                  <a:lnTo>
                    <a:pt x="0" y="3493"/>
                  </a:lnTo>
                  <a:close/>
                  <a:moveTo>
                    <a:pt x="0" y="3227"/>
                  </a:moveTo>
                  <a:lnTo>
                    <a:pt x="0" y="3027"/>
                  </a:lnTo>
                  <a:lnTo>
                    <a:pt x="67" y="3027"/>
                  </a:lnTo>
                  <a:lnTo>
                    <a:pt x="67" y="3227"/>
                  </a:lnTo>
                  <a:lnTo>
                    <a:pt x="0" y="3227"/>
                  </a:lnTo>
                  <a:close/>
                  <a:moveTo>
                    <a:pt x="0" y="2960"/>
                  </a:moveTo>
                  <a:lnTo>
                    <a:pt x="0" y="2760"/>
                  </a:lnTo>
                  <a:lnTo>
                    <a:pt x="67" y="2760"/>
                  </a:lnTo>
                  <a:lnTo>
                    <a:pt x="67" y="2960"/>
                  </a:lnTo>
                  <a:lnTo>
                    <a:pt x="0" y="2960"/>
                  </a:lnTo>
                  <a:close/>
                  <a:moveTo>
                    <a:pt x="0" y="2693"/>
                  </a:moveTo>
                  <a:lnTo>
                    <a:pt x="0" y="2493"/>
                  </a:lnTo>
                  <a:lnTo>
                    <a:pt x="67" y="2493"/>
                  </a:lnTo>
                  <a:lnTo>
                    <a:pt x="67" y="2693"/>
                  </a:lnTo>
                  <a:lnTo>
                    <a:pt x="0" y="2693"/>
                  </a:lnTo>
                  <a:close/>
                  <a:moveTo>
                    <a:pt x="0" y="2427"/>
                  </a:moveTo>
                  <a:lnTo>
                    <a:pt x="0" y="2227"/>
                  </a:lnTo>
                  <a:lnTo>
                    <a:pt x="67" y="2227"/>
                  </a:lnTo>
                  <a:lnTo>
                    <a:pt x="67" y="2427"/>
                  </a:lnTo>
                  <a:lnTo>
                    <a:pt x="0" y="2427"/>
                  </a:lnTo>
                  <a:close/>
                  <a:moveTo>
                    <a:pt x="0" y="2160"/>
                  </a:moveTo>
                  <a:lnTo>
                    <a:pt x="0" y="1960"/>
                  </a:lnTo>
                  <a:lnTo>
                    <a:pt x="67" y="1960"/>
                  </a:lnTo>
                  <a:lnTo>
                    <a:pt x="67" y="2160"/>
                  </a:lnTo>
                  <a:lnTo>
                    <a:pt x="0" y="2160"/>
                  </a:lnTo>
                  <a:close/>
                  <a:moveTo>
                    <a:pt x="0" y="1893"/>
                  </a:moveTo>
                  <a:lnTo>
                    <a:pt x="0" y="1693"/>
                  </a:lnTo>
                  <a:lnTo>
                    <a:pt x="67" y="1693"/>
                  </a:lnTo>
                  <a:lnTo>
                    <a:pt x="67" y="1893"/>
                  </a:lnTo>
                  <a:lnTo>
                    <a:pt x="0" y="1893"/>
                  </a:lnTo>
                  <a:close/>
                  <a:moveTo>
                    <a:pt x="0" y="1627"/>
                  </a:moveTo>
                  <a:lnTo>
                    <a:pt x="0" y="1427"/>
                  </a:lnTo>
                  <a:lnTo>
                    <a:pt x="67" y="1427"/>
                  </a:lnTo>
                  <a:lnTo>
                    <a:pt x="67" y="1627"/>
                  </a:lnTo>
                  <a:lnTo>
                    <a:pt x="0" y="1627"/>
                  </a:lnTo>
                  <a:close/>
                  <a:moveTo>
                    <a:pt x="0" y="1360"/>
                  </a:moveTo>
                  <a:lnTo>
                    <a:pt x="0" y="1160"/>
                  </a:lnTo>
                  <a:lnTo>
                    <a:pt x="67" y="1160"/>
                  </a:lnTo>
                  <a:lnTo>
                    <a:pt x="67" y="1360"/>
                  </a:lnTo>
                  <a:lnTo>
                    <a:pt x="0" y="1360"/>
                  </a:lnTo>
                  <a:close/>
                  <a:moveTo>
                    <a:pt x="0" y="1093"/>
                  </a:moveTo>
                  <a:lnTo>
                    <a:pt x="0" y="893"/>
                  </a:lnTo>
                  <a:lnTo>
                    <a:pt x="67" y="893"/>
                  </a:lnTo>
                  <a:lnTo>
                    <a:pt x="67" y="1093"/>
                  </a:lnTo>
                  <a:lnTo>
                    <a:pt x="0" y="1093"/>
                  </a:lnTo>
                  <a:close/>
                  <a:moveTo>
                    <a:pt x="0" y="827"/>
                  </a:moveTo>
                  <a:lnTo>
                    <a:pt x="0" y="627"/>
                  </a:lnTo>
                  <a:lnTo>
                    <a:pt x="67" y="627"/>
                  </a:lnTo>
                  <a:lnTo>
                    <a:pt x="67" y="827"/>
                  </a:lnTo>
                  <a:lnTo>
                    <a:pt x="0" y="827"/>
                  </a:lnTo>
                  <a:close/>
                  <a:moveTo>
                    <a:pt x="0" y="560"/>
                  </a:moveTo>
                  <a:lnTo>
                    <a:pt x="0" y="360"/>
                  </a:lnTo>
                  <a:lnTo>
                    <a:pt x="67" y="360"/>
                  </a:lnTo>
                  <a:lnTo>
                    <a:pt x="67" y="560"/>
                  </a:lnTo>
                  <a:lnTo>
                    <a:pt x="0" y="560"/>
                  </a:lnTo>
                  <a:close/>
                  <a:moveTo>
                    <a:pt x="0" y="293"/>
                  </a:moveTo>
                  <a:lnTo>
                    <a:pt x="0" y="93"/>
                  </a:lnTo>
                  <a:lnTo>
                    <a:pt x="67" y="93"/>
                  </a:lnTo>
                  <a:lnTo>
                    <a:pt x="67" y="293"/>
                  </a:lnTo>
                  <a:lnTo>
                    <a:pt x="0" y="293"/>
                  </a:lnTo>
                  <a:close/>
                  <a:moveTo>
                    <a:pt x="40" y="0"/>
                  </a:moveTo>
                  <a:lnTo>
                    <a:pt x="240" y="0"/>
                  </a:lnTo>
                  <a:lnTo>
                    <a:pt x="240" y="67"/>
                  </a:lnTo>
                  <a:lnTo>
                    <a:pt x="40" y="67"/>
                  </a:lnTo>
                  <a:lnTo>
                    <a:pt x="40" y="0"/>
                  </a:lnTo>
                  <a:close/>
                  <a:moveTo>
                    <a:pt x="307" y="0"/>
                  </a:moveTo>
                  <a:lnTo>
                    <a:pt x="507" y="0"/>
                  </a:lnTo>
                  <a:lnTo>
                    <a:pt x="507" y="67"/>
                  </a:lnTo>
                  <a:lnTo>
                    <a:pt x="307" y="67"/>
                  </a:lnTo>
                  <a:lnTo>
                    <a:pt x="307" y="0"/>
                  </a:lnTo>
                  <a:close/>
                  <a:moveTo>
                    <a:pt x="574" y="0"/>
                  </a:moveTo>
                  <a:lnTo>
                    <a:pt x="774" y="0"/>
                  </a:lnTo>
                  <a:lnTo>
                    <a:pt x="774" y="67"/>
                  </a:lnTo>
                  <a:lnTo>
                    <a:pt x="574" y="67"/>
                  </a:lnTo>
                  <a:lnTo>
                    <a:pt x="574" y="0"/>
                  </a:lnTo>
                  <a:close/>
                  <a:moveTo>
                    <a:pt x="840" y="0"/>
                  </a:moveTo>
                  <a:lnTo>
                    <a:pt x="1040" y="0"/>
                  </a:lnTo>
                  <a:lnTo>
                    <a:pt x="1040" y="67"/>
                  </a:lnTo>
                  <a:lnTo>
                    <a:pt x="840" y="67"/>
                  </a:lnTo>
                  <a:lnTo>
                    <a:pt x="840" y="0"/>
                  </a:lnTo>
                  <a:close/>
                  <a:moveTo>
                    <a:pt x="1107" y="0"/>
                  </a:moveTo>
                  <a:lnTo>
                    <a:pt x="1307" y="0"/>
                  </a:lnTo>
                  <a:lnTo>
                    <a:pt x="1307" y="67"/>
                  </a:lnTo>
                  <a:lnTo>
                    <a:pt x="1107" y="67"/>
                  </a:lnTo>
                  <a:lnTo>
                    <a:pt x="1107" y="0"/>
                  </a:lnTo>
                  <a:close/>
                  <a:moveTo>
                    <a:pt x="1374" y="0"/>
                  </a:moveTo>
                  <a:lnTo>
                    <a:pt x="1574" y="0"/>
                  </a:lnTo>
                  <a:lnTo>
                    <a:pt x="1574" y="67"/>
                  </a:lnTo>
                  <a:lnTo>
                    <a:pt x="1374" y="67"/>
                  </a:lnTo>
                  <a:lnTo>
                    <a:pt x="1374" y="0"/>
                  </a:lnTo>
                  <a:close/>
                  <a:moveTo>
                    <a:pt x="1640" y="0"/>
                  </a:moveTo>
                  <a:lnTo>
                    <a:pt x="1840" y="0"/>
                  </a:lnTo>
                  <a:lnTo>
                    <a:pt x="1840" y="67"/>
                  </a:lnTo>
                  <a:lnTo>
                    <a:pt x="1640" y="67"/>
                  </a:lnTo>
                  <a:lnTo>
                    <a:pt x="1640" y="0"/>
                  </a:lnTo>
                  <a:close/>
                  <a:moveTo>
                    <a:pt x="1907" y="0"/>
                  </a:moveTo>
                  <a:lnTo>
                    <a:pt x="2107" y="0"/>
                  </a:lnTo>
                  <a:lnTo>
                    <a:pt x="2107" y="67"/>
                  </a:lnTo>
                  <a:lnTo>
                    <a:pt x="1907" y="67"/>
                  </a:lnTo>
                  <a:lnTo>
                    <a:pt x="1907" y="0"/>
                  </a:lnTo>
                  <a:close/>
                  <a:moveTo>
                    <a:pt x="2174" y="0"/>
                  </a:moveTo>
                  <a:lnTo>
                    <a:pt x="2374" y="0"/>
                  </a:lnTo>
                  <a:lnTo>
                    <a:pt x="2374" y="67"/>
                  </a:lnTo>
                  <a:lnTo>
                    <a:pt x="2174" y="67"/>
                  </a:lnTo>
                  <a:lnTo>
                    <a:pt x="2174" y="0"/>
                  </a:lnTo>
                  <a:close/>
                  <a:moveTo>
                    <a:pt x="2440" y="0"/>
                  </a:moveTo>
                  <a:lnTo>
                    <a:pt x="2640" y="0"/>
                  </a:lnTo>
                  <a:lnTo>
                    <a:pt x="2640" y="67"/>
                  </a:lnTo>
                  <a:lnTo>
                    <a:pt x="2440" y="67"/>
                  </a:lnTo>
                  <a:lnTo>
                    <a:pt x="2440" y="0"/>
                  </a:lnTo>
                  <a:close/>
                  <a:moveTo>
                    <a:pt x="2707" y="0"/>
                  </a:moveTo>
                  <a:lnTo>
                    <a:pt x="2907" y="0"/>
                  </a:lnTo>
                  <a:lnTo>
                    <a:pt x="2907" y="67"/>
                  </a:lnTo>
                  <a:lnTo>
                    <a:pt x="2707" y="67"/>
                  </a:lnTo>
                  <a:lnTo>
                    <a:pt x="2707" y="0"/>
                  </a:lnTo>
                  <a:close/>
                  <a:moveTo>
                    <a:pt x="2974" y="0"/>
                  </a:moveTo>
                  <a:lnTo>
                    <a:pt x="3174" y="0"/>
                  </a:lnTo>
                  <a:lnTo>
                    <a:pt x="3174" y="67"/>
                  </a:lnTo>
                  <a:lnTo>
                    <a:pt x="2974" y="67"/>
                  </a:lnTo>
                  <a:lnTo>
                    <a:pt x="2974" y="0"/>
                  </a:lnTo>
                  <a:close/>
                  <a:moveTo>
                    <a:pt x="3240" y="0"/>
                  </a:moveTo>
                  <a:lnTo>
                    <a:pt x="3440" y="0"/>
                  </a:lnTo>
                  <a:lnTo>
                    <a:pt x="3440" y="67"/>
                  </a:lnTo>
                  <a:lnTo>
                    <a:pt x="3240" y="67"/>
                  </a:lnTo>
                  <a:lnTo>
                    <a:pt x="3240" y="0"/>
                  </a:lnTo>
                  <a:close/>
                  <a:moveTo>
                    <a:pt x="3507" y="0"/>
                  </a:moveTo>
                  <a:lnTo>
                    <a:pt x="3707" y="0"/>
                  </a:lnTo>
                  <a:lnTo>
                    <a:pt x="3707" y="67"/>
                  </a:lnTo>
                  <a:lnTo>
                    <a:pt x="3507" y="67"/>
                  </a:lnTo>
                  <a:lnTo>
                    <a:pt x="3507" y="0"/>
                  </a:lnTo>
                  <a:close/>
                  <a:moveTo>
                    <a:pt x="3774" y="0"/>
                  </a:moveTo>
                  <a:lnTo>
                    <a:pt x="3974" y="0"/>
                  </a:lnTo>
                  <a:lnTo>
                    <a:pt x="3974" y="67"/>
                  </a:lnTo>
                  <a:lnTo>
                    <a:pt x="3774" y="67"/>
                  </a:lnTo>
                  <a:lnTo>
                    <a:pt x="3774" y="0"/>
                  </a:lnTo>
                  <a:close/>
                  <a:moveTo>
                    <a:pt x="4040" y="0"/>
                  </a:moveTo>
                  <a:lnTo>
                    <a:pt x="4240" y="0"/>
                  </a:lnTo>
                  <a:lnTo>
                    <a:pt x="4240" y="67"/>
                  </a:lnTo>
                  <a:lnTo>
                    <a:pt x="4040" y="67"/>
                  </a:lnTo>
                  <a:lnTo>
                    <a:pt x="4040" y="0"/>
                  </a:lnTo>
                  <a:close/>
                  <a:moveTo>
                    <a:pt x="4307" y="0"/>
                  </a:moveTo>
                  <a:lnTo>
                    <a:pt x="4507" y="0"/>
                  </a:lnTo>
                  <a:lnTo>
                    <a:pt x="4507" y="67"/>
                  </a:lnTo>
                  <a:lnTo>
                    <a:pt x="4307" y="67"/>
                  </a:lnTo>
                  <a:lnTo>
                    <a:pt x="4307" y="0"/>
                  </a:lnTo>
                  <a:close/>
                  <a:moveTo>
                    <a:pt x="4574" y="0"/>
                  </a:moveTo>
                  <a:lnTo>
                    <a:pt x="4774" y="0"/>
                  </a:lnTo>
                  <a:lnTo>
                    <a:pt x="4774" y="67"/>
                  </a:lnTo>
                  <a:lnTo>
                    <a:pt x="4574" y="67"/>
                  </a:lnTo>
                  <a:lnTo>
                    <a:pt x="4574" y="0"/>
                  </a:lnTo>
                  <a:close/>
                  <a:moveTo>
                    <a:pt x="4840" y="0"/>
                  </a:moveTo>
                  <a:lnTo>
                    <a:pt x="5040" y="0"/>
                  </a:lnTo>
                  <a:lnTo>
                    <a:pt x="5040" y="67"/>
                  </a:lnTo>
                  <a:lnTo>
                    <a:pt x="4840" y="67"/>
                  </a:lnTo>
                  <a:lnTo>
                    <a:pt x="4840" y="0"/>
                  </a:lnTo>
                  <a:close/>
                  <a:moveTo>
                    <a:pt x="5107" y="0"/>
                  </a:moveTo>
                  <a:lnTo>
                    <a:pt x="5307" y="0"/>
                  </a:lnTo>
                  <a:lnTo>
                    <a:pt x="5307" y="67"/>
                  </a:lnTo>
                  <a:lnTo>
                    <a:pt x="5107" y="67"/>
                  </a:lnTo>
                  <a:lnTo>
                    <a:pt x="5107" y="0"/>
                  </a:lnTo>
                  <a:close/>
                  <a:moveTo>
                    <a:pt x="5374" y="0"/>
                  </a:moveTo>
                  <a:lnTo>
                    <a:pt x="5574" y="0"/>
                  </a:lnTo>
                  <a:lnTo>
                    <a:pt x="5574" y="67"/>
                  </a:lnTo>
                  <a:lnTo>
                    <a:pt x="5374" y="67"/>
                  </a:lnTo>
                  <a:lnTo>
                    <a:pt x="5374" y="0"/>
                  </a:lnTo>
                  <a:close/>
                  <a:moveTo>
                    <a:pt x="5640" y="0"/>
                  </a:moveTo>
                  <a:lnTo>
                    <a:pt x="5840" y="0"/>
                  </a:lnTo>
                  <a:lnTo>
                    <a:pt x="5840" y="67"/>
                  </a:lnTo>
                  <a:lnTo>
                    <a:pt x="5640" y="67"/>
                  </a:lnTo>
                  <a:lnTo>
                    <a:pt x="5640" y="0"/>
                  </a:lnTo>
                  <a:close/>
                  <a:moveTo>
                    <a:pt x="5907" y="0"/>
                  </a:moveTo>
                  <a:lnTo>
                    <a:pt x="6107" y="0"/>
                  </a:lnTo>
                  <a:lnTo>
                    <a:pt x="6107" y="67"/>
                  </a:lnTo>
                  <a:lnTo>
                    <a:pt x="5907" y="67"/>
                  </a:lnTo>
                  <a:lnTo>
                    <a:pt x="5907" y="0"/>
                  </a:lnTo>
                  <a:close/>
                  <a:moveTo>
                    <a:pt x="6174" y="0"/>
                  </a:moveTo>
                  <a:lnTo>
                    <a:pt x="6374" y="0"/>
                  </a:lnTo>
                  <a:lnTo>
                    <a:pt x="6374" y="67"/>
                  </a:lnTo>
                  <a:lnTo>
                    <a:pt x="6174" y="67"/>
                  </a:lnTo>
                  <a:lnTo>
                    <a:pt x="6174" y="0"/>
                  </a:lnTo>
                  <a:close/>
                  <a:moveTo>
                    <a:pt x="6440" y="0"/>
                  </a:moveTo>
                  <a:lnTo>
                    <a:pt x="6640" y="0"/>
                  </a:lnTo>
                  <a:lnTo>
                    <a:pt x="6640" y="67"/>
                  </a:lnTo>
                  <a:lnTo>
                    <a:pt x="6440" y="67"/>
                  </a:lnTo>
                  <a:lnTo>
                    <a:pt x="6440" y="0"/>
                  </a:lnTo>
                  <a:close/>
                  <a:moveTo>
                    <a:pt x="6707" y="0"/>
                  </a:moveTo>
                  <a:lnTo>
                    <a:pt x="6907" y="0"/>
                  </a:lnTo>
                  <a:lnTo>
                    <a:pt x="6907" y="67"/>
                  </a:lnTo>
                  <a:lnTo>
                    <a:pt x="6707" y="67"/>
                  </a:lnTo>
                  <a:lnTo>
                    <a:pt x="6707" y="0"/>
                  </a:lnTo>
                  <a:close/>
                  <a:moveTo>
                    <a:pt x="6974" y="0"/>
                  </a:moveTo>
                  <a:lnTo>
                    <a:pt x="7174" y="0"/>
                  </a:lnTo>
                  <a:lnTo>
                    <a:pt x="7174" y="67"/>
                  </a:lnTo>
                  <a:lnTo>
                    <a:pt x="6974" y="67"/>
                  </a:lnTo>
                  <a:lnTo>
                    <a:pt x="6974" y="0"/>
                  </a:lnTo>
                  <a:close/>
                  <a:moveTo>
                    <a:pt x="7240" y="0"/>
                  </a:moveTo>
                  <a:lnTo>
                    <a:pt x="7440" y="0"/>
                  </a:lnTo>
                  <a:lnTo>
                    <a:pt x="7440" y="67"/>
                  </a:lnTo>
                  <a:lnTo>
                    <a:pt x="7240" y="67"/>
                  </a:lnTo>
                  <a:lnTo>
                    <a:pt x="7240" y="0"/>
                  </a:lnTo>
                  <a:close/>
                  <a:moveTo>
                    <a:pt x="7507" y="0"/>
                  </a:moveTo>
                  <a:lnTo>
                    <a:pt x="7707" y="0"/>
                  </a:lnTo>
                  <a:lnTo>
                    <a:pt x="7707" y="67"/>
                  </a:lnTo>
                  <a:lnTo>
                    <a:pt x="7507" y="67"/>
                  </a:lnTo>
                  <a:lnTo>
                    <a:pt x="7507" y="0"/>
                  </a:lnTo>
                  <a:close/>
                  <a:moveTo>
                    <a:pt x="7774" y="0"/>
                  </a:moveTo>
                  <a:lnTo>
                    <a:pt x="7974" y="0"/>
                  </a:lnTo>
                  <a:lnTo>
                    <a:pt x="7974" y="67"/>
                  </a:lnTo>
                  <a:lnTo>
                    <a:pt x="7774" y="67"/>
                  </a:lnTo>
                  <a:lnTo>
                    <a:pt x="7774" y="0"/>
                  </a:lnTo>
                  <a:close/>
                  <a:moveTo>
                    <a:pt x="8040" y="0"/>
                  </a:moveTo>
                  <a:lnTo>
                    <a:pt x="8240" y="0"/>
                  </a:lnTo>
                  <a:lnTo>
                    <a:pt x="8240" y="67"/>
                  </a:lnTo>
                  <a:lnTo>
                    <a:pt x="8040" y="67"/>
                  </a:lnTo>
                  <a:lnTo>
                    <a:pt x="8040" y="0"/>
                  </a:lnTo>
                  <a:close/>
                  <a:moveTo>
                    <a:pt x="8307" y="0"/>
                  </a:moveTo>
                  <a:lnTo>
                    <a:pt x="8507" y="0"/>
                  </a:lnTo>
                  <a:lnTo>
                    <a:pt x="8507" y="67"/>
                  </a:lnTo>
                  <a:lnTo>
                    <a:pt x="8307" y="67"/>
                  </a:lnTo>
                  <a:lnTo>
                    <a:pt x="8307" y="0"/>
                  </a:lnTo>
                  <a:close/>
                  <a:moveTo>
                    <a:pt x="8574" y="0"/>
                  </a:moveTo>
                  <a:lnTo>
                    <a:pt x="8774" y="0"/>
                  </a:lnTo>
                  <a:lnTo>
                    <a:pt x="8774" y="67"/>
                  </a:lnTo>
                  <a:lnTo>
                    <a:pt x="8574" y="67"/>
                  </a:lnTo>
                  <a:lnTo>
                    <a:pt x="8574" y="0"/>
                  </a:lnTo>
                  <a:close/>
                  <a:moveTo>
                    <a:pt x="8840" y="0"/>
                  </a:moveTo>
                  <a:lnTo>
                    <a:pt x="9040" y="0"/>
                  </a:lnTo>
                  <a:lnTo>
                    <a:pt x="9040" y="67"/>
                  </a:lnTo>
                  <a:lnTo>
                    <a:pt x="8840" y="67"/>
                  </a:lnTo>
                  <a:lnTo>
                    <a:pt x="8840" y="0"/>
                  </a:lnTo>
                  <a:close/>
                  <a:moveTo>
                    <a:pt x="9107" y="0"/>
                  </a:moveTo>
                  <a:lnTo>
                    <a:pt x="9307" y="0"/>
                  </a:lnTo>
                  <a:lnTo>
                    <a:pt x="9307" y="67"/>
                  </a:lnTo>
                  <a:lnTo>
                    <a:pt x="9107" y="67"/>
                  </a:lnTo>
                  <a:lnTo>
                    <a:pt x="9107" y="0"/>
                  </a:lnTo>
                  <a:close/>
                  <a:moveTo>
                    <a:pt x="9374" y="0"/>
                  </a:moveTo>
                  <a:lnTo>
                    <a:pt x="9574" y="0"/>
                  </a:lnTo>
                  <a:lnTo>
                    <a:pt x="9574" y="67"/>
                  </a:lnTo>
                  <a:lnTo>
                    <a:pt x="9374" y="67"/>
                  </a:lnTo>
                  <a:lnTo>
                    <a:pt x="9374" y="0"/>
                  </a:lnTo>
                  <a:close/>
                  <a:moveTo>
                    <a:pt x="9640" y="0"/>
                  </a:moveTo>
                  <a:lnTo>
                    <a:pt x="9840" y="0"/>
                  </a:lnTo>
                  <a:lnTo>
                    <a:pt x="9840" y="67"/>
                  </a:lnTo>
                  <a:lnTo>
                    <a:pt x="9640" y="67"/>
                  </a:lnTo>
                  <a:lnTo>
                    <a:pt x="9640" y="0"/>
                  </a:lnTo>
                  <a:close/>
                  <a:moveTo>
                    <a:pt x="9907" y="0"/>
                  </a:moveTo>
                  <a:lnTo>
                    <a:pt x="10107" y="0"/>
                  </a:lnTo>
                  <a:lnTo>
                    <a:pt x="10107" y="67"/>
                  </a:lnTo>
                  <a:lnTo>
                    <a:pt x="9907" y="67"/>
                  </a:lnTo>
                  <a:lnTo>
                    <a:pt x="9907" y="0"/>
                  </a:lnTo>
                  <a:close/>
                  <a:moveTo>
                    <a:pt x="10174" y="0"/>
                  </a:moveTo>
                  <a:lnTo>
                    <a:pt x="10374" y="0"/>
                  </a:lnTo>
                  <a:lnTo>
                    <a:pt x="10374" y="67"/>
                  </a:lnTo>
                  <a:lnTo>
                    <a:pt x="10174" y="67"/>
                  </a:lnTo>
                  <a:lnTo>
                    <a:pt x="10174" y="0"/>
                  </a:lnTo>
                  <a:close/>
                  <a:moveTo>
                    <a:pt x="10440" y="0"/>
                  </a:moveTo>
                  <a:lnTo>
                    <a:pt x="10640" y="0"/>
                  </a:lnTo>
                  <a:lnTo>
                    <a:pt x="10640" y="67"/>
                  </a:lnTo>
                  <a:lnTo>
                    <a:pt x="10440" y="67"/>
                  </a:lnTo>
                  <a:lnTo>
                    <a:pt x="10440" y="0"/>
                  </a:lnTo>
                  <a:close/>
                  <a:moveTo>
                    <a:pt x="10707" y="0"/>
                  </a:moveTo>
                  <a:lnTo>
                    <a:pt x="10907" y="0"/>
                  </a:lnTo>
                  <a:lnTo>
                    <a:pt x="10907" y="67"/>
                  </a:lnTo>
                  <a:lnTo>
                    <a:pt x="10707" y="67"/>
                  </a:lnTo>
                  <a:lnTo>
                    <a:pt x="10707" y="0"/>
                  </a:lnTo>
                  <a:close/>
                  <a:moveTo>
                    <a:pt x="10974" y="0"/>
                  </a:moveTo>
                  <a:lnTo>
                    <a:pt x="11174" y="0"/>
                  </a:lnTo>
                  <a:lnTo>
                    <a:pt x="11174" y="67"/>
                  </a:lnTo>
                  <a:lnTo>
                    <a:pt x="10974" y="67"/>
                  </a:lnTo>
                  <a:lnTo>
                    <a:pt x="10974" y="0"/>
                  </a:lnTo>
                  <a:close/>
                  <a:moveTo>
                    <a:pt x="11240" y="0"/>
                  </a:moveTo>
                  <a:lnTo>
                    <a:pt x="11440" y="0"/>
                  </a:lnTo>
                  <a:lnTo>
                    <a:pt x="11440" y="67"/>
                  </a:lnTo>
                  <a:lnTo>
                    <a:pt x="11240" y="67"/>
                  </a:lnTo>
                  <a:lnTo>
                    <a:pt x="11240" y="0"/>
                  </a:lnTo>
                  <a:close/>
                  <a:moveTo>
                    <a:pt x="11507" y="0"/>
                  </a:moveTo>
                  <a:lnTo>
                    <a:pt x="11707" y="0"/>
                  </a:lnTo>
                  <a:lnTo>
                    <a:pt x="11707" y="67"/>
                  </a:lnTo>
                  <a:lnTo>
                    <a:pt x="11507" y="67"/>
                  </a:lnTo>
                  <a:lnTo>
                    <a:pt x="11507" y="0"/>
                  </a:lnTo>
                  <a:close/>
                  <a:moveTo>
                    <a:pt x="11774" y="0"/>
                  </a:moveTo>
                  <a:lnTo>
                    <a:pt x="11974" y="0"/>
                  </a:lnTo>
                  <a:lnTo>
                    <a:pt x="11974" y="67"/>
                  </a:lnTo>
                  <a:lnTo>
                    <a:pt x="11774" y="67"/>
                  </a:lnTo>
                  <a:lnTo>
                    <a:pt x="11774" y="0"/>
                  </a:lnTo>
                  <a:close/>
                  <a:moveTo>
                    <a:pt x="12040" y="0"/>
                  </a:moveTo>
                  <a:lnTo>
                    <a:pt x="12240" y="0"/>
                  </a:lnTo>
                  <a:lnTo>
                    <a:pt x="12240" y="67"/>
                  </a:lnTo>
                  <a:lnTo>
                    <a:pt x="12040" y="67"/>
                  </a:lnTo>
                  <a:lnTo>
                    <a:pt x="12040" y="0"/>
                  </a:lnTo>
                  <a:close/>
                  <a:moveTo>
                    <a:pt x="12307" y="0"/>
                  </a:moveTo>
                  <a:lnTo>
                    <a:pt x="12507" y="0"/>
                  </a:lnTo>
                  <a:lnTo>
                    <a:pt x="12507" y="67"/>
                  </a:lnTo>
                  <a:lnTo>
                    <a:pt x="12307" y="67"/>
                  </a:lnTo>
                  <a:lnTo>
                    <a:pt x="12307" y="0"/>
                  </a:lnTo>
                  <a:close/>
                  <a:moveTo>
                    <a:pt x="12574" y="0"/>
                  </a:moveTo>
                  <a:lnTo>
                    <a:pt x="12774" y="0"/>
                  </a:lnTo>
                  <a:lnTo>
                    <a:pt x="12774" y="67"/>
                  </a:lnTo>
                  <a:lnTo>
                    <a:pt x="12574" y="67"/>
                  </a:lnTo>
                  <a:lnTo>
                    <a:pt x="12574" y="0"/>
                  </a:lnTo>
                  <a:close/>
                  <a:moveTo>
                    <a:pt x="12840" y="0"/>
                  </a:moveTo>
                  <a:lnTo>
                    <a:pt x="13040" y="0"/>
                  </a:lnTo>
                  <a:lnTo>
                    <a:pt x="13040" y="67"/>
                  </a:lnTo>
                  <a:lnTo>
                    <a:pt x="12840" y="67"/>
                  </a:lnTo>
                  <a:lnTo>
                    <a:pt x="12840" y="0"/>
                  </a:lnTo>
                  <a:close/>
                  <a:moveTo>
                    <a:pt x="13107" y="0"/>
                  </a:moveTo>
                  <a:lnTo>
                    <a:pt x="13307" y="0"/>
                  </a:lnTo>
                  <a:lnTo>
                    <a:pt x="13307" y="67"/>
                  </a:lnTo>
                  <a:lnTo>
                    <a:pt x="13107" y="67"/>
                  </a:lnTo>
                  <a:lnTo>
                    <a:pt x="13107" y="0"/>
                  </a:lnTo>
                  <a:close/>
                  <a:moveTo>
                    <a:pt x="13374" y="0"/>
                  </a:moveTo>
                  <a:lnTo>
                    <a:pt x="13574" y="0"/>
                  </a:lnTo>
                  <a:lnTo>
                    <a:pt x="13574" y="67"/>
                  </a:lnTo>
                  <a:lnTo>
                    <a:pt x="13374" y="67"/>
                  </a:lnTo>
                  <a:lnTo>
                    <a:pt x="13374" y="0"/>
                  </a:lnTo>
                  <a:close/>
                  <a:moveTo>
                    <a:pt x="13640" y="0"/>
                  </a:moveTo>
                  <a:lnTo>
                    <a:pt x="13840" y="0"/>
                  </a:lnTo>
                  <a:lnTo>
                    <a:pt x="13840" y="67"/>
                  </a:lnTo>
                  <a:lnTo>
                    <a:pt x="13640" y="67"/>
                  </a:lnTo>
                  <a:lnTo>
                    <a:pt x="13640" y="0"/>
                  </a:lnTo>
                  <a:close/>
                  <a:moveTo>
                    <a:pt x="13907" y="0"/>
                  </a:moveTo>
                  <a:lnTo>
                    <a:pt x="14107" y="0"/>
                  </a:lnTo>
                  <a:lnTo>
                    <a:pt x="14107" y="67"/>
                  </a:lnTo>
                  <a:lnTo>
                    <a:pt x="13907" y="67"/>
                  </a:lnTo>
                  <a:lnTo>
                    <a:pt x="13907" y="0"/>
                  </a:lnTo>
                  <a:close/>
                  <a:moveTo>
                    <a:pt x="14174" y="0"/>
                  </a:moveTo>
                  <a:lnTo>
                    <a:pt x="14374" y="0"/>
                  </a:lnTo>
                  <a:lnTo>
                    <a:pt x="14374" y="67"/>
                  </a:lnTo>
                  <a:lnTo>
                    <a:pt x="14174" y="67"/>
                  </a:lnTo>
                  <a:lnTo>
                    <a:pt x="14174" y="0"/>
                  </a:lnTo>
                  <a:close/>
                  <a:moveTo>
                    <a:pt x="14440" y="0"/>
                  </a:moveTo>
                  <a:lnTo>
                    <a:pt x="14640" y="0"/>
                  </a:lnTo>
                  <a:lnTo>
                    <a:pt x="14640" y="67"/>
                  </a:lnTo>
                  <a:lnTo>
                    <a:pt x="14440" y="67"/>
                  </a:lnTo>
                  <a:lnTo>
                    <a:pt x="14440" y="0"/>
                  </a:lnTo>
                  <a:close/>
                  <a:moveTo>
                    <a:pt x="14707" y="0"/>
                  </a:moveTo>
                  <a:lnTo>
                    <a:pt x="14907" y="0"/>
                  </a:lnTo>
                  <a:lnTo>
                    <a:pt x="14907" y="67"/>
                  </a:lnTo>
                  <a:lnTo>
                    <a:pt x="14707" y="67"/>
                  </a:lnTo>
                  <a:lnTo>
                    <a:pt x="14707" y="0"/>
                  </a:lnTo>
                  <a:close/>
                  <a:moveTo>
                    <a:pt x="14974" y="0"/>
                  </a:moveTo>
                  <a:lnTo>
                    <a:pt x="15174" y="0"/>
                  </a:lnTo>
                  <a:lnTo>
                    <a:pt x="15174" y="67"/>
                  </a:lnTo>
                  <a:lnTo>
                    <a:pt x="14974" y="67"/>
                  </a:lnTo>
                  <a:lnTo>
                    <a:pt x="14974" y="0"/>
                  </a:lnTo>
                  <a:close/>
                  <a:moveTo>
                    <a:pt x="15240" y="0"/>
                  </a:moveTo>
                  <a:lnTo>
                    <a:pt x="15440" y="0"/>
                  </a:lnTo>
                  <a:lnTo>
                    <a:pt x="15440" y="67"/>
                  </a:lnTo>
                  <a:lnTo>
                    <a:pt x="15240" y="67"/>
                  </a:lnTo>
                  <a:lnTo>
                    <a:pt x="15240" y="0"/>
                  </a:lnTo>
                  <a:close/>
                  <a:moveTo>
                    <a:pt x="15507" y="0"/>
                  </a:moveTo>
                  <a:lnTo>
                    <a:pt x="15707" y="0"/>
                  </a:lnTo>
                  <a:lnTo>
                    <a:pt x="15707" y="67"/>
                  </a:lnTo>
                  <a:lnTo>
                    <a:pt x="15507" y="67"/>
                  </a:lnTo>
                  <a:lnTo>
                    <a:pt x="15507" y="0"/>
                  </a:lnTo>
                  <a:close/>
                  <a:moveTo>
                    <a:pt x="15774" y="0"/>
                  </a:moveTo>
                  <a:lnTo>
                    <a:pt x="15974" y="0"/>
                  </a:lnTo>
                  <a:lnTo>
                    <a:pt x="15974" y="67"/>
                  </a:lnTo>
                  <a:lnTo>
                    <a:pt x="15774" y="67"/>
                  </a:lnTo>
                  <a:lnTo>
                    <a:pt x="15774" y="0"/>
                  </a:lnTo>
                  <a:close/>
                  <a:moveTo>
                    <a:pt x="16040" y="0"/>
                  </a:moveTo>
                  <a:lnTo>
                    <a:pt x="16240" y="0"/>
                  </a:lnTo>
                  <a:lnTo>
                    <a:pt x="16240" y="67"/>
                  </a:lnTo>
                  <a:lnTo>
                    <a:pt x="16040" y="67"/>
                  </a:lnTo>
                  <a:lnTo>
                    <a:pt x="16040" y="0"/>
                  </a:lnTo>
                  <a:close/>
                  <a:moveTo>
                    <a:pt x="16307" y="0"/>
                  </a:moveTo>
                  <a:lnTo>
                    <a:pt x="16507" y="0"/>
                  </a:lnTo>
                  <a:lnTo>
                    <a:pt x="16507" y="67"/>
                  </a:lnTo>
                  <a:lnTo>
                    <a:pt x="16307" y="67"/>
                  </a:lnTo>
                  <a:lnTo>
                    <a:pt x="16307" y="0"/>
                  </a:lnTo>
                  <a:close/>
                  <a:moveTo>
                    <a:pt x="16574" y="0"/>
                  </a:moveTo>
                  <a:lnTo>
                    <a:pt x="16774" y="0"/>
                  </a:lnTo>
                  <a:lnTo>
                    <a:pt x="16774" y="67"/>
                  </a:lnTo>
                  <a:lnTo>
                    <a:pt x="16574" y="67"/>
                  </a:lnTo>
                  <a:lnTo>
                    <a:pt x="16574" y="0"/>
                  </a:lnTo>
                  <a:close/>
                  <a:moveTo>
                    <a:pt x="16840" y="0"/>
                  </a:moveTo>
                  <a:lnTo>
                    <a:pt x="17040" y="0"/>
                  </a:lnTo>
                  <a:lnTo>
                    <a:pt x="17040" y="67"/>
                  </a:lnTo>
                  <a:lnTo>
                    <a:pt x="16840" y="67"/>
                  </a:lnTo>
                  <a:lnTo>
                    <a:pt x="16840" y="0"/>
                  </a:lnTo>
                  <a:close/>
                  <a:moveTo>
                    <a:pt x="17107" y="0"/>
                  </a:moveTo>
                  <a:lnTo>
                    <a:pt x="17307" y="0"/>
                  </a:lnTo>
                  <a:lnTo>
                    <a:pt x="17307" y="67"/>
                  </a:lnTo>
                  <a:lnTo>
                    <a:pt x="17107" y="67"/>
                  </a:lnTo>
                  <a:lnTo>
                    <a:pt x="17107" y="0"/>
                  </a:lnTo>
                  <a:close/>
                  <a:moveTo>
                    <a:pt x="17374" y="0"/>
                  </a:moveTo>
                  <a:lnTo>
                    <a:pt x="17574" y="0"/>
                  </a:lnTo>
                  <a:lnTo>
                    <a:pt x="17574" y="67"/>
                  </a:lnTo>
                  <a:lnTo>
                    <a:pt x="17374" y="67"/>
                  </a:lnTo>
                  <a:lnTo>
                    <a:pt x="17374" y="0"/>
                  </a:lnTo>
                  <a:close/>
                  <a:moveTo>
                    <a:pt x="17640" y="0"/>
                  </a:moveTo>
                  <a:lnTo>
                    <a:pt x="17840" y="0"/>
                  </a:lnTo>
                  <a:lnTo>
                    <a:pt x="17840" y="67"/>
                  </a:lnTo>
                  <a:lnTo>
                    <a:pt x="17640" y="67"/>
                  </a:lnTo>
                  <a:lnTo>
                    <a:pt x="17640" y="0"/>
                  </a:lnTo>
                  <a:close/>
                  <a:moveTo>
                    <a:pt x="17907" y="0"/>
                  </a:moveTo>
                  <a:lnTo>
                    <a:pt x="18107" y="0"/>
                  </a:lnTo>
                  <a:lnTo>
                    <a:pt x="18107" y="67"/>
                  </a:lnTo>
                  <a:lnTo>
                    <a:pt x="17907" y="67"/>
                  </a:lnTo>
                  <a:lnTo>
                    <a:pt x="17907" y="0"/>
                  </a:lnTo>
                  <a:close/>
                  <a:moveTo>
                    <a:pt x="18174" y="0"/>
                  </a:moveTo>
                  <a:lnTo>
                    <a:pt x="18374" y="0"/>
                  </a:lnTo>
                  <a:lnTo>
                    <a:pt x="18374" y="67"/>
                  </a:lnTo>
                  <a:lnTo>
                    <a:pt x="18174" y="67"/>
                  </a:lnTo>
                  <a:lnTo>
                    <a:pt x="18174" y="0"/>
                  </a:lnTo>
                  <a:close/>
                  <a:moveTo>
                    <a:pt x="18440" y="0"/>
                  </a:moveTo>
                  <a:lnTo>
                    <a:pt x="18640" y="0"/>
                  </a:lnTo>
                  <a:lnTo>
                    <a:pt x="18640" y="67"/>
                  </a:lnTo>
                  <a:lnTo>
                    <a:pt x="18440" y="67"/>
                  </a:lnTo>
                  <a:lnTo>
                    <a:pt x="18440" y="0"/>
                  </a:lnTo>
                  <a:close/>
                  <a:moveTo>
                    <a:pt x="18707" y="0"/>
                  </a:moveTo>
                  <a:lnTo>
                    <a:pt x="18907" y="0"/>
                  </a:lnTo>
                  <a:lnTo>
                    <a:pt x="18907" y="67"/>
                  </a:lnTo>
                  <a:lnTo>
                    <a:pt x="18707" y="67"/>
                  </a:lnTo>
                  <a:lnTo>
                    <a:pt x="18707" y="0"/>
                  </a:lnTo>
                  <a:close/>
                  <a:moveTo>
                    <a:pt x="18974" y="0"/>
                  </a:moveTo>
                  <a:lnTo>
                    <a:pt x="19174" y="0"/>
                  </a:lnTo>
                  <a:lnTo>
                    <a:pt x="19174" y="67"/>
                  </a:lnTo>
                  <a:lnTo>
                    <a:pt x="18974" y="67"/>
                  </a:lnTo>
                  <a:lnTo>
                    <a:pt x="18974" y="0"/>
                  </a:lnTo>
                  <a:close/>
                  <a:moveTo>
                    <a:pt x="19240" y="0"/>
                  </a:moveTo>
                  <a:lnTo>
                    <a:pt x="19440" y="0"/>
                  </a:lnTo>
                  <a:lnTo>
                    <a:pt x="19440" y="67"/>
                  </a:lnTo>
                  <a:lnTo>
                    <a:pt x="19240" y="67"/>
                  </a:lnTo>
                  <a:lnTo>
                    <a:pt x="19240" y="0"/>
                  </a:lnTo>
                  <a:close/>
                  <a:moveTo>
                    <a:pt x="19507" y="0"/>
                  </a:moveTo>
                  <a:lnTo>
                    <a:pt x="19707" y="0"/>
                  </a:lnTo>
                  <a:lnTo>
                    <a:pt x="19707" y="67"/>
                  </a:lnTo>
                  <a:lnTo>
                    <a:pt x="19507" y="67"/>
                  </a:lnTo>
                  <a:lnTo>
                    <a:pt x="19507" y="0"/>
                  </a:lnTo>
                  <a:close/>
                  <a:moveTo>
                    <a:pt x="19774" y="0"/>
                  </a:moveTo>
                  <a:lnTo>
                    <a:pt x="19974" y="0"/>
                  </a:lnTo>
                  <a:lnTo>
                    <a:pt x="19974" y="67"/>
                  </a:lnTo>
                  <a:lnTo>
                    <a:pt x="19774" y="67"/>
                  </a:lnTo>
                  <a:lnTo>
                    <a:pt x="19774" y="0"/>
                  </a:lnTo>
                  <a:close/>
                  <a:moveTo>
                    <a:pt x="20040" y="0"/>
                  </a:moveTo>
                  <a:lnTo>
                    <a:pt x="20240" y="0"/>
                  </a:lnTo>
                  <a:lnTo>
                    <a:pt x="20240" y="67"/>
                  </a:lnTo>
                  <a:lnTo>
                    <a:pt x="20040" y="67"/>
                  </a:lnTo>
                  <a:lnTo>
                    <a:pt x="20040" y="0"/>
                  </a:lnTo>
                  <a:close/>
                  <a:moveTo>
                    <a:pt x="20307" y="0"/>
                  </a:moveTo>
                  <a:lnTo>
                    <a:pt x="20507" y="0"/>
                  </a:lnTo>
                  <a:lnTo>
                    <a:pt x="20507" y="67"/>
                  </a:lnTo>
                  <a:lnTo>
                    <a:pt x="20307" y="67"/>
                  </a:lnTo>
                  <a:lnTo>
                    <a:pt x="20307" y="0"/>
                  </a:lnTo>
                  <a:close/>
                  <a:moveTo>
                    <a:pt x="20574" y="0"/>
                  </a:moveTo>
                  <a:lnTo>
                    <a:pt x="20774" y="0"/>
                  </a:lnTo>
                  <a:lnTo>
                    <a:pt x="20774" y="67"/>
                  </a:lnTo>
                  <a:lnTo>
                    <a:pt x="20574" y="67"/>
                  </a:lnTo>
                  <a:lnTo>
                    <a:pt x="20574" y="0"/>
                  </a:lnTo>
                  <a:close/>
                  <a:moveTo>
                    <a:pt x="20840" y="0"/>
                  </a:moveTo>
                  <a:lnTo>
                    <a:pt x="21040" y="0"/>
                  </a:lnTo>
                  <a:lnTo>
                    <a:pt x="21040" y="67"/>
                  </a:lnTo>
                  <a:lnTo>
                    <a:pt x="20840" y="67"/>
                  </a:lnTo>
                  <a:lnTo>
                    <a:pt x="20840" y="0"/>
                  </a:lnTo>
                  <a:close/>
                  <a:moveTo>
                    <a:pt x="21107" y="0"/>
                  </a:moveTo>
                  <a:lnTo>
                    <a:pt x="21307" y="0"/>
                  </a:lnTo>
                  <a:lnTo>
                    <a:pt x="21307" y="67"/>
                  </a:lnTo>
                  <a:lnTo>
                    <a:pt x="21107" y="67"/>
                  </a:lnTo>
                  <a:lnTo>
                    <a:pt x="21107" y="0"/>
                  </a:lnTo>
                  <a:close/>
                  <a:moveTo>
                    <a:pt x="21374" y="0"/>
                  </a:moveTo>
                  <a:lnTo>
                    <a:pt x="21574" y="0"/>
                  </a:lnTo>
                  <a:lnTo>
                    <a:pt x="21574" y="67"/>
                  </a:lnTo>
                  <a:lnTo>
                    <a:pt x="21374" y="67"/>
                  </a:lnTo>
                  <a:lnTo>
                    <a:pt x="21374" y="0"/>
                  </a:lnTo>
                  <a:close/>
                  <a:moveTo>
                    <a:pt x="21640" y="0"/>
                  </a:moveTo>
                  <a:lnTo>
                    <a:pt x="21840" y="0"/>
                  </a:lnTo>
                  <a:lnTo>
                    <a:pt x="21840" y="67"/>
                  </a:lnTo>
                  <a:lnTo>
                    <a:pt x="21640" y="67"/>
                  </a:lnTo>
                  <a:lnTo>
                    <a:pt x="21640" y="0"/>
                  </a:lnTo>
                  <a:close/>
                  <a:moveTo>
                    <a:pt x="21907" y="0"/>
                  </a:moveTo>
                  <a:lnTo>
                    <a:pt x="22107" y="0"/>
                  </a:lnTo>
                  <a:lnTo>
                    <a:pt x="22107" y="67"/>
                  </a:lnTo>
                  <a:lnTo>
                    <a:pt x="21907" y="67"/>
                  </a:lnTo>
                  <a:lnTo>
                    <a:pt x="21907" y="0"/>
                  </a:lnTo>
                  <a:close/>
                  <a:moveTo>
                    <a:pt x="22174" y="0"/>
                  </a:moveTo>
                  <a:lnTo>
                    <a:pt x="22374" y="0"/>
                  </a:lnTo>
                  <a:lnTo>
                    <a:pt x="22374" y="67"/>
                  </a:lnTo>
                  <a:lnTo>
                    <a:pt x="22174" y="67"/>
                  </a:lnTo>
                  <a:lnTo>
                    <a:pt x="22174" y="0"/>
                  </a:lnTo>
                  <a:close/>
                  <a:moveTo>
                    <a:pt x="22440" y="0"/>
                  </a:moveTo>
                  <a:lnTo>
                    <a:pt x="22640" y="0"/>
                  </a:lnTo>
                  <a:lnTo>
                    <a:pt x="22640" y="67"/>
                  </a:lnTo>
                  <a:lnTo>
                    <a:pt x="22440" y="67"/>
                  </a:lnTo>
                  <a:lnTo>
                    <a:pt x="22440" y="0"/>
                  </a:lnTo>
                  <a:close/>
                  <a:moveTo>
                    <a:pt x="22707" y="0"/>
                  </a:moveTo>
                  <a:lnTo>
                    <a:pt x="22907" y="0"/>
                  </a:lnTo>
                  <a:lnTo>
                    <a:pt x="22907" y="67"/>
                  </a:lnTo>
                  <a:lnTo>
                    <a:pt x="22707" y="67"/>
                  </a:lnTo>
                  <a:lnTo>
                    <a:pt x="22707" y="0"/>
                  </a:lnTo>
                  <a:close/>
                  <a:moveTo>
                    <a:pt x="22974" y="0"/>
                  </a:moveTo>
                  <a:lnTo>
                    <a:pt x="23174" y="0"/>
                  </a:lnTo>
                  <a:lnTo>
                    <a:pt x="23174" y="67"/>
                  </a:lnTo>
                  <a:lnTo>
                    <a:pt x="22974" y="67"/>
                  </a:lnTo>
                  <a:lnTo>
                    <a:pt x="22974" y="0"/>
                  </a:lnTo>
                  <a:close/>
                  <a:moveTo>
                    <a:pt x="23240" y="0"/>
                  </a:moveTo>
                  <a:lnTo>
                    <a:pt x="23440" y="0"/>
                  </a:lnTo>
                  <a:lnTo>
                    <a:pt x="23440" y="67"/>
                  </a:lnTo>
                  <a:lnTo>
                    <a:pt x="23240" y="67"/>
                  </a:lnTo>
                  <a:lnTo>
                    <a:pt x="23240" y="0"/>
                  </a:lnTo>
                  <a:close/>
                  <a:moveTo>
                    <a:pt x="23507" y="0"/>
                  </a:moveTo>
                  <a:lnTo>
                    <a:pt x="23707" y="0"/>
                  </a:lnTo>
                  <a:lnTo>
                    <a:pt x="23707" y="67"/>
                  </a:lnTo>
                  <a:lnTo>
                    <a:pt x="23507" y="67"/>
                  </a:lnTo>
                  <a:lnTo>
                    <a:pt x="23507" y="0"/>
                  </a:lnTo>
                  <a:close/>
                  <a:moveTo>
                    <a:pt x="23774" y="0"/>
                  </a:moveTo>
                  <a:lnTo>
                    <a:pt x="23974" y="0"/>
                  </a:lnTo>
                  <a:lnTo>
                    <a:pt x="23974" y="67"/>
                  </a:lnTo>
                  <a:lnTo>
                    <a:pt x="23774" y="67"/>
                  </a:lnTo>
                  <a:lnTo>
                    <a:pt x="23774" y="0"/>
                  </a:lnTo>
                  <a:close/>
                  <a:moveTo>
                    <a:pt x="24040" y="0"/>
                  </a:moveTo>
                  <a:lnTo>
                    <a:pt x="24240" y="0"/>
                  </a:lnTo>
                  <a:lnTo>
                    <a:pt x="24240" y="67"/>
                  </a:lnTo>
                  <a:lnTo>
                    <a:pt x="24040" y="67"/>
                  </a:lnTo>
                  <a:lnTo>
                    <a:pt x="24040" y="0"/>
                  </a:lnTo>
                  <a:close/>
                  <a:moveTo>
                    <a:pt x="24307" y="0"/>
                  </a:moveTo>
                  <a:lnTo>
                    <a:pt x="24507" y="0"/>
                  </a:lnTo>
                  <a:lnTo>
                    <a:pt x="24507" y="67"/>
                  </a:lnTo>
                  <a:lnTo>
                    <a:pt x="24307" y="67"/>
                  </a:lnTo>
                  <a:lnTo>
                    <a:pt x="24307" y="0"/>
                  </a:lnTo>
                  <a:close/>
                  <a:moveTo>
                    <a:pt x="24574" y="0"/>
                  </a:moveTo>
                  <a:lnTo>
                    <a:pt x="24774" y="0"/>
                  </a:lnTo>
                  <a:lnTo>
                    <a:pt x="24774" y="67"/>
                  </a:lnTo>
                  <a:lnTo>
                    <a:pt x="24574" y="67"/>
                  </a:lnTo>
                  <a:lnTo>
                    <a:pt x="24574" y="0"/>
                  </a:lnTo>
                  <a:close/>
                  <a:moveTo>
                    <a:pt x="24840" y="0"/>
                  </a:moveTo>
                  <a:lnTo>
                    <a:pt x="25040" y="0"/>
                  </a:lnTo>
                  <a:lnTo>
                    <a:pt x="25040" y="67"/>
                  </a:lnTo>
                  <a:lnTo>
                    <a:pt x="24840" y="67"/>
                  </a:lnTo>
                  <a:lnTo>
                    <a:pt x="24840" y="0"/>
                  </a:lnTo>
                  <a:close/>
                  <a:moveTo>
                    <a:pt x="25107" y="0"/>
                  </a:moveTo>
                  <a:lnTo>
                    <a:pt x="25307" y="0"/>
                  </a:lnTo>
                  <a:lnTo>
                    <a:pt x="25307" y="67"/>
                  </a:lnTo>
                  <a:lnTo>
                    <a:pt x="25107" y="67"/>
                  </a:lnTo>
                  <a:lnTo>
                    <a:pt x="25107" y="0"/>
                  </a:lnTo>
                  <a:close/>
                  <a:moveTo>
                    <a:pt x="25374" y="0"/>
                  </a:moveTo>
                  <a:lnTo>
                    <a:pt x="25574" y="0"/>
                  </a:lnTo>
                  <a:lnTo>
                    <a:pt x="25574" y="67"/>
                  </a:lnTo>
                  <a:lnTo>
                    <a:pt x="25374" y="67"/>
                  </a:lnTo>
                  <a:lnTo>
                    <a:pt x="25374" y="0"/>
                  </a:lnTo>
                  <a:close/>
                  <a:moveTo>
                    <a:pt x="25640" y="0"/>
                  </a:moveTo>
                  <a:lnTo>
                    <a:pt x="25840" y="0"/>
                  </a:lnTo>
                  <a:lnTo>
                    <a:pt x="25840" y="67"/>
                  </a:lnTo>
                  <a:lnTo>
                    <a:pt x="25640" y="67"/>
                  </a:lnTo>
                  <a:lnTo>
                    <a:pt x="25640" y="0"/>
                  </a:lnTo>
                  <a:close/>
                  <a:moveTo>
                    <a:pt x="25877" y="97"/>
                  </a:moveTo>
                  <a:lnTo>
                    <a:pt x="25877" y="297"/>
                  </a:lnTo>
                  <a:lnTo>
                    <a:pt x="25810" y="297"/>
                  </a:lnTo>
                  <a:lnTo>
                    <a:pt x="25810" y="97"/>
                  </a:lnTo>
                  <a:lnTo>
                    <a:pt x="25877" y="97"/>
                  </a:lnTo>
                  <a:close/>
                  <a:moveTo>
                    <a:pt x="25877" y="363"/>
                  </a:moveTo>
                  <a:lnTo>
                    <a:pt x="25877" y="563"/>
                  </a:lnTo>
                  <a:lnTo>
                    <a:pt x="25810" y="563"/>
                  </a:lnTo>
                  <a:lnTo>
                    <a:pt x="25810" y="363"/>
                  </a:lnTo>
                  <a:lnTo>
                    <a:pt x="25877" y="363"/>
                  </a:lnTo>
                  <a:close/>
                  <a:moveTo>
                    <a:pt x="25877" y="630"/>
                  </a:moveTo>
                  <a:lnTo>
                    <a:pt x="25877" y="830"/>
                  </a:lnTo>
                  <a:lnTo>
                    <a:pt x="25810" y="830"/>
                  </a:lnTo>
                  <a:lnTo>
                    <a:pt x="25810" y="630"/>
                  </a:lnTo>
                  <a:lnTo>
                    <a:pt x="25877" y="630"/>
                  </a:lnTo>
                  <a:close/>
                  <a:moveTo>
                    <a:pt x="25877" y="897"/>
                  </a:moveTo>
                  <a:lnTo>
                    <a:pt x="25877" y="1097"/>
                  </a:lnTo>
                  <a:lnTo>
                    <a:pt x="25810" y="1097"/>
                  </a:lnTo>
                  <a:lnTo>
                    <a:pt x="25810" y="897"/>
                  </a:lnTo>
                  <a:lnTo>
                    <a:pt x="25877" y="897"/>
                  </a:lnTo>
                  <a:close/>
                  <a:moveTo>
                    <a:pt x="25877" y="1163"/>
                  </a:moveTo>
                  <a:lnTo>
                    <a:pt x="25877" y="1363"/>
                  </a:lnTo>
                  <a:lnTo>
                    <a:pt x="25810" y="1363"/>
                  </a:lnTo>
                  <a:lnTo>
                    <a:pt x="25810" y="1163"/>
                  </a:lnTo>
                  <a:lnTo>
                    <a:pt x="25877" y="1163"/>
                  </a:lnTo>
                  <a:close/>
                  <a:moveTo>
                    <a:pt x="25877" y="1430"/>
                  </a:moveTo>
                  <a:lnTo>
                    <a:pt x="25877" y="1630"/>
                  </a:lnTo>
                  <a:lnTo>
                    <a:pt x="25810" y="1630"/>
                  </a:lnTo>
                  <a:lnTo>
                    <a:pt x="25810" y="1430"/>
                  </a:lnTo>
                  <a:lnTo>
                    <a:pt x="25877" y="1430"/>
                  </a:lnTo>
                  <a:close/>
                  <a:moveTo>
                    <a:pt x="25877" y="1697"/>
                  </a:moveTo>
                  <a:lnTo>
                    <a:pt x="25877" y="1897"/>
                  </a:lnTo>
                  <a:lnTo>
                    <a:pt x="25810" y="1897"/>
                  </a:lnTo>
                  <a:lnTo>
                    <a:pt x="25810" y="1697"/>
                  </a:lnTo>
                  <a:lnTo>
                    <a:pt x="25877" y="1697"/>
                  </a:lnTo>
                  <a:close/>
                  <a:moveTo>
                    <a:pt x="25877" y="1963"/>
                  </a:moveTo>
                  <a:lnTo>
                    <a:pt x="25877" y="2163"/>
                  </a:lnTo>
                  <a:lnTo>
                    <a:pt x="25810" y="2163"/>
                  </a:lnTo>
                  <a:lnTo>
                    <a:pt x="25810" y="1963"/>
                  </a:lnTo>
                  <a:lnTo>
                    <a:pt x="25877" y="1963"/>
                  </a:lnTo>
                  <a:close/>
                  <a:moveTo>
                    <a:pt x="25877" y="2230"/>
                  </a:moveTo>
                  <a:lnTo>
                    <a:pt x="25877" y="2430"/>
                  </a:lnTo>
                  <a:lnTo>
                    <a:pt x="25810" y="2430"/>
                  </a:lnTo>
                  <a:lnTo>
                    <a:pt x="25810" y="2230"/>
                  </a:lnTo>
                  <a:lnTo>
                    <a:pt x="25877" y="2230"/>
                  </a:lnTo>
                  <a:close/>
                  <a:moveTo>
                    <a:pt x="25877" y="2497"/>
                  </a:moveTo>
                  <a:lnTo>
                    <a:pt x="25877" y="2697"/>
                  </a:lnTo>
                  <a:lnTo>
                    <a:pt x="25810" y="2697"/>
                  </a:lnTo>
                  <a:lnTo>
                    <a:pt x="25810" y="2497"/>
                  </a:lnTo>
                  <a:lnTo>
                    <a:pt x="25877" y="2497"/>
                  </a:lnTo>
                  <a:close/>
                  <a:moveTo>
                    <a:pt x="25877" y="2763"/>
                  </a:moveTo>
                  <a:lnTo>
                    <a:pt x="25877" y="2963"/>
                  </a:lnTo>
                  <a:lnTo>
                    <a:pt x="25810" y="2963"/>
                  </a:lnTo>
                  <a:lnTo>
                    <a:pt x="25810" y="2763"/>
                  </a:lnTo>
                  <a:lnTo>
                    <a:pt x="25877" y="2763"/>
                  </a:lnTo>
                  <a:close/>
                  <a:moveTo>
                    <a:pt x="25877" y="3030"/>
                  </a:moveTo>
                  <a:lnTo>
                    <a:pt x="25877" y="3230"/>
                  </a:lnTo>
                  <a:lnTo>
                    <a:pt x="25810" y="3230"/>
                  </a:lnTo>
                  <a:lnTo>
                    <a:pt x="25810" y="3030"/>
                  </a:lnTo>
                  <a:lnTo>
                    <a:pt x="25877" y="3030"/>
                  </a:lnTo>
                  <a:close/>
                  <a:moveTo>
                    <a:pt x="25877" y="3297"/>
                  </a:moveTo>
                  <a:lnTo>
                    <a:pt x="25877" y="3497"/>
                  </a:lnTo>
                  <a:lnTo>
                    <a:pt x="25810" y="3497"/>
                  </a:lnTo>
                  <a:lnTo>
                    <a:pt x="25810" y="3297"/>
                  </a:lnTo>
                  <a:lnTo>
                    <a:pt x="25877" y="3297"/>
                  </a:lnTo>
                  <a:close/>
                  <a:moveTo>
                    <a:pt x="25877" y="3563"/>
                  </a:moveTo>
                  <a:lnTo>
                    <a:pt x="25877" y="3763"/>
                  </a:lnTo>
                  <a:lnTo>
                    <a:pt x="25810" y="3763"/>
                  </a:lnTo>
                  <a:lnTo>
                    <a:pt x="25810" y="3563"/>
                  </a:lnTo>
                  <a:lnTo>
                    <a:pt x="25877" y="3563"/>
                  </a:lnTo>
                  <a:close/>
                  <a:moveTo>
                    <a:pt x="25877" y="3830"/>
                  </a:moveTo>
                  <a:lnTo>
                    <a:pt x="25877" y="4030"/>
                  </a:lnTo>
                  <a:lnTo>
                    <a:pt x="25810" y="4030"/>
                  </a:lnTo>
                  <a:lnTo>
                    <a:pt x="25810" y="3830"/>
                  </a:lnTo>
                  <a:lnTo>
                    <a:pt x="25877" y="3830"/>
                  </a:lnTo>
                  <a:close/>
                  <a:moveTo>
                    <a:pt x="25877" y="4097"/>
                  </a:moveTo>
                  <a:lnTo>
                    <a:pt x="25877" y="4297"/>
                  </a:lnTo>
                  <a:lnTo>
                    <a:pt x="25810" y="4297"/>
                  </a:lnTo>
                  <a:lnTo>
                    <a:pt x="25810" y="4097"/>
                  </a:lnTo>
                  <a:lnTo>
                    <a:pt x="25877" y="4097"/>
                  </a:lnTo>
                  <a:close/>
                  <a:moveTo>
                    <a:pt x="25877" y="4363"/>
                  </a:moveTo>
                  <a:lnTo>
                    <a:pt x="25877" y="4563"/>
                  </a:lnTo>
                  <a:lnTo>
                    <a:pt x="25810" y="4563"/>
                  </a:lnTo>
                  <a:lnTo>
                    <a:pt x="25810" y="4363"/>
                  </a:lnTo>
                  <a:lnTo>
                    <a:pt x="25877" y="4363"/>
                  </a:lnTo>
                  <a:close/>
                  <a:moveTo>
                    <a:pt x="25877" y="4630"/>
                  </a:moveTo>
                  <a:lnTo>
                    <a:pt x="25877" y="4830"/>
                  </a:lnTo>
                  <a:lnTo>
                    <a:pt x="25810" y="4830"/>
                  </a:lnTo>
                  <a:lnTo>
                    <a:pt x="25810" y="4630"/>
                  </a:lnTo>
                  <a:lnTo>
                    <a:pt x="25877" y="4630"/>
                  </a:lnTo>
                  <a:close/>
                  <a:moveTo>
                    <a:pt x="25877" y="4897"/>
                  </a:moveTo>
                  <a:lnTo>
                    <a:pt x="25877" y="5097"/>
                  </a:lnTo>
                  <a:lnTo>
                    <a:pt x="25810" y="5097"/>
                  </a:lnTo>
                  <a:lnTo>
                    <a:pt x="25810" y="4897"/>
                  </a:lnTo>
                  <a:lnTo>
                    <a:pt x="25877" y="4897"/>
                  </a:lnTo>
                  <a:close/>
                  <a:moveTo>
                    <a:pt x="25877" y="5163"/>
                  </a:moveTo>
                  <a:lnTo>
                    <a:pt x="25877" y="5363"/>
                  </a:lnTo>
                  <a:lnTo>
                    <a:pt x="25810" y="5363"/>
                  </a:lnTo>
                  <a:lnTo>
                    <a:pt x="25810" y="5163"/>
                  </a:lnTo>
                  <a:lnTo>
                    <a:pt x="25877" y="5163"/>
                  </a:lnTo>
                  <a:close/>
                  <a:moveTo>
                    <a:pt x="25877" y="5430"/>
                  </a:moveTo>
                  <a:lnTo>
                    <a:pt x="25877" y="5630"/>
                  </a:lnTo>
                  <a:lnTo>
                    <a:pt x="25810" y="5630"/>
                  </a:lnTo>
                  <a:lnTo>
                    <a:pt x="25810" y="5430"/>
                  </a:lnTo>
                  <a:lnTo>
                    <a:pt x="25877" y="5430"/>
                  </a:lnTo>
                  <a:close/>
                  <a:moveTo>
                    <a:pt x="25877" y="5697"/>
                  </a:moveTo>
                  <a:lnTo>
                    <a:pt x="25877" y="5897"/>
                  </a:lnTo>
                  <a:lnTo>
                    <a:pt x="25810" y="5897"/>
                  </a:lnTo>
                  <a:lnTo>
                    <a:pt x="25810" y="5697"/>
                  </a:lnTo>
                  <a:lnTo>
                    <a:pt x="25877" y="5697"/>
                  </a:lnTo>
                  <a:close/>
                  <a:moveTo>
                    <a:pt x="25877" y="5963"/>
                  </a:moveTo>
                  <a:lnTo>
                    <a:pt x="25877" y="6163"/>
                  </a:lnTo>
                  <a:lnTo>
                    <a:pt x="25810" y="6163"/>
                  </a:lnTo>
                  <a:lnTo>
                    <a:pt x="25810" y="5963"/>
                  </a:lnTo>
                  <a:lnTo>
                    <a:pt x="25877" y="5963"/>
                  </a:lnTo>
                  <a:close/>
                  <a:moveTo>
                    <a:pt x="25877" y="6230"/>
                  </a:moveTo>
                  <a:lnTo>
                    <a:pt x="25877" y="6430"/>
                  </a:lnTo>
                  <a:lnTo>
                    <a:pt x="25810" y="6430"/>
                  </a:lnTo>
                  <a:lnTo>
                    <a:pt x="25810" y="6230"/>
                  </a:lnTo>
                  <a:lnTo>
                    <a:pt x="25877" y="6230"/>
                  </a:lnTo>
                  <a:close/>
                  <a:moveTo>
                    <a:pt x="25877" y="6497"/>
                  </a:moveTo>
                  <a:lnTo>
                    <a:pt x="25877" y="6697"/>
                  </a:lnTo>
                  <a:lnTo>
                    <a:pt x="25810" y="6697"/>
                  </a:lnTo>
                  <a:lnTo>
                    <a:pt x="25810" y="6497"/>
                  </a:lnTo>
                  <a:lnTo>
                    <a:pt x="25877" y="6497"/>
                  </a:lnTo>
                  <a:close/>
                  <a:moveTo>
                    <a:pt x="25877" y="6763"/>
                  </a:moveTo>
                  <a:lnTo>
                    <a:pt x="25877" y="6963"/>
                  </a:lnTo>
                  <a:lnTo>
                    <a:pt x="25810" y="6963"/>
                  </a:lnTo>
                  <a:lnTo>
                    <a:pt x="25810" y="6763"/>
                  </a:lnTo>
                  <a:lnTo>
                    <a:pt x="25877" y="6763"/>
                  </a:lnTo>
                  <a:close/>
                  <a:moveTo>
                    <a:pt x="25877" y="7030"/>
                  </a:moveTo>
                  <a:lnTo>
                    <a:pt x="25877" y="7230"/>
                  </a:lnTo>
                  <a:lnTo>
                    <a:pt x="25810" y="7230"/>
                  </a:lnTo>
                  <a:lnTo>
                    <a:pt x="25810" y="7030"/>
                  </a:lnTo>
                  <a:lnTo>
                    <a:pt x="25877" y="7030"/>
                  </a:lnTo>
                  <a:close/>
                  <a:moveTo>
                    <a:pt x="25877" y="7297"/>
                  </a:moveTo>
                  <a:lnTo>
                    <a:pt x="25877" y="7497"/>
                  </a:lnTo>
                  <a:lnTo>
                    <a:pt x="25810" y="7497"/>
                  </a:lnTo>
                  <a:lnTo>
                    <a:pt x="25810" y="7297"/>
                  </a:lnTo>
                  <a:lnTo>
                    <a:pt x="25877" y="7297"/>
                  </a:lnTo>
                  <a:close/>
                  <a:moveTo>
                    <a:pt x="25877" y="7563"/>
                  </a:moveTo>
                  <a:lnTo>
                    <a:pt x="25877" y="7763"/>
                  </a:lnTo>
                  <a:lnTo>
                    <a:pt x="25810" y="7763"/>
                  </a:lnTo>
                  <a:lnTo>
                    <a:pt x="25810" y="7563"/>
                  </a:lnTo>
                  <a:lnTo>
                    <a:pt x="25877" y="7563"/>
                  </a:lnTo>
                  <a:close/>
                  <a:moveTo>
                    <a:pt x="25877" y="7830"/>
                  </a:moveTo>
                  <a:lnTo>
                    <a:pt x="25877" y="8030"/>
                  </a:lnTo>
                  <a:lnTo>
                    <a:pt x="25810" y="8030"/>
                  </a:lnTo>
                  <a:lnTo>
                    <a:pt x="25810" y="7830"/>
                  </a:lnTo>
                  <a:lnTo>
                    <a:pt x="25877" y="7830"/>
                  </a:lnTo>
                  <a:close/>
                  <a:moveTo>
                    <a:pt x="25877" y="8097"/>
                  </a:moveTo>
                  <a:lnTo>
                    <a:pt x="25877" y="8297"/>
                  </a:lnTo>
                  <a:lnTo>
                    <a:pt x="25810" y="8297"/>
                  </a:lnTo>
                  <a:lnTo>
                    <a:pt x="25810" y="8097"/>
                  </a:lnTo>
                  <a:lnTo>
                    <a:pt x="25877" y="8097"/>
                  </a:lnTo>
                  <a:close/>
                  <a:moveTo>
                    <a:pt x="25877" y="8363"/>
                  </a:moveTo>
                  <a:lnTo>
                    <a:pt x="25877" y="8563"/>
                  </a:lnTo>
                  <a:lnTo>
                    <a:pt x="25810" y="8563"/>
                  </a:lnTo>
                  <a:lnTo>
                    <a:pt x="25810" y="8363"/>
                  </a:lnTo>
                  <a:lnTo>
                    <a:pt x="25877" y="8363"/>
                  </a:lnTo>
                  <a:close/>
                  <a:moveTo>
                    <a:pt x="25877" y="8630"/>
                  </a:moveTo>
                  <a:lnTo>
                    <a:pt x="25877" y="8830"/>
                  </a:lnTo>
                  <a:lnTo>
                    <a:pt x="25810" y="8830"/>
                  </a:lnTo>
                  <a:lnTo>
                    <a:pt x="25810" y="8630"/>
                  </a:lnTo>
                  <a:lnTo>
                    <a:pt x="25877" y="8630"/>
                  </a:lnTo>
                  <a:close/>
                  <a:moveTo>
                    <a:pt x="25877" y="8897"/>
                  </a:moveTo>
                  <a:lnTo>
                    <a:pt x="25877" y="9097"/>
                  </a:lnTo>
                  <a:lnTo>
                    <a:pt x="25810" y="9097"/>
                  </a:lnTo>
                  <a:lnTo>
                    <a:pt x="25810" y="8897"/>
                  </a:lnTo>
                  <a:lnTo>
                    <a:pt x="25877" y="8897"/>
                  </a:lnTo>
                  <a:close/>
                  <a:moveTo>
                    <a:pt x="25877" y="9163"/>
                  </a:moveTo>
                  <a:lnTo>
                    <a:pt x="25877" y="9363"/>
                  </a:lnTo>
                  <a:lnTo>
                    <a:pt x="25810" y="9363"/>
                  </a:lnTo>
                  <a:lnTo>
                    <a:pt x="25810" y="9163"/>
                  </a:lnTo>
                  <a:lnTo>
                    <a:pt x="25877" y="9163"/>
                  </a:lnTo>
                  <a:close/>
                  <a:moveTo>
                    <a:pt x="25877" y="9430"/>
                  </a:moveTo>
                  <a:lnTo>
                    <a:pt x="25877" y="9630"/>
                  </a:lnTo>
                  <a:lnTo>
                    <a:pt x="25810" y="9630"/>
                  </a:lnTo>
                  <a:lnTo>
                    <a:pt x="25810" y="9430"/>
                  </a:lnTo>
                  <a:lnTo>
                    <a:pt x="25877" y="9430"/>
                  </a:lnTo>
                  <a:close/>
                  <a:moveTo>
                    <a:pt x="25877" y="9697"/>
                  </a:moveTo>
                  <a:lnTo>
                    <a:pt x="25877" y="9897"/>
                  </a:lnTo>
                  <a:lnTo>
                    <a:pt x="25810" y="9897"/>
                  </a:lnTo>
                  <a:lnTo>
                    <a:pt x="25810" y="9697"/>
                  </a:lnTo>
                  <a:lnTo>
                    <a:pt x="25877" y="9697"/>
                  </a:lnTo>
                  <a:close/>
                  <a:moveTo>
                    <a:pt x="25877" y="9963"/>
                  </a:moveTo>
                  <a:lnTo>
                    <a:pt x="25877" y="10163"/>
                  </a:lnTo>
                  <a:lnTo>
                    <a:pt x="25810" y="10163"/>
                  </a:lnTo>
                  <a:lnTo>
                    <a:pt x="25810" y="9963"/>
                  </a:lnTo>
                  <a:lnTo>
                    <a:pt x="25877" y="9963"/>
                  </a:lnTo>
                  <a:close/>
                  <a:moveTo>
                    <a:pt x="25877" y="10230"/>
                  </a:moveTo>
                  <a:lnTo>
                    <a:pt x="25877" y="10430"/>
                  </a:lnTo>
                  <a:lnTo>
                    <a:pt x="25810" y="10430"/>
                  </a:lnTo>
                  <a:lnTo>
                    <a:pt x="25810" y="10230"/>
                  </a:lnTo>
                  <a:lnTo>
                    <a:pt x="25877" y="10230"/>
                  </a:lnTo>
                  <a:close/>
                  <a:moveTo>
                    <a:pt x="25877" y="10497"/>
                  </a:moveTo>
                  <a:lnTo>
                    <a:pt x="25877" y="10697"/>
                  </a:lnTo>
                  <a:lnTo>
                    <a:pt x="25810" y="10697"/>
                  </a:lnTo>
                  <a:lnTo>
                    <a:pt x="25810" y="10497"/>
                  </a:lnTo>
                  <a:lnTo>
                    <a:pt x="25877" y="10497"/>
                  </a:lnTo>
                  <a:close/>
                  <a:moveTo>
                    <a:pt x="25877" y="10763"/>
                  </a:moveTo>
                  <a:lnTo>
                    <a:pt x="25877" y="10963"/>
                  </a:lnTo>
                  <a:lnTo>
                    <a:pt x="25810" y="10963"/>
                  </a:lnTo>
                  <a:lnTo>
                    <a:pt x="25810" y="10763"/>
                  </a:lnTo>
                  <a:lnTo>
                    <a:pt x="25877" y="10763"/>
                  </a:lnTo>
                  <a:close/>
                  <a:moveTo>
                    <a:pt x="25877" y="11030"/>
                  </a:moveTo>
                  <a:lnTo>
                    <a:pt x="25877" y="11230"/>
                  </a:lnTo>
                  <a:lnTo>
                    <a:pt x="25810" y="11230"/>
                  </a:lnTo>
                  <a:lnTo>
                    <a:pt x="25810" y="11030"/>
                  </a:lnTo>
                  <a:lnTo>
                    <a:pt x="25877" y="11030"/>
                  </a:lnTo>
                  <a:close/>
                  <a:moveTo>
                    <a:pt x="25877" y="11297"/>
                  </a:moveTo>
                  <a:lnTo>
                    <a:pt x="25877" y="11497"/>
                  </a:lnTo>
                  <a:lnTo>
                    <a:pt x="25810" y="11497"/>
                  </a:lnTo>
                  <a:lnTo>
                    <a:pt x="25810" y="11297"/>
                  </a:lnTo>
                  <a:lnTo>
                    <a:pt x="25877" y="11297"/>
                  </a:lnTo>
                  <a:close/>
                  <a:moveTo>
                    <a:pt x="25877" y="11563"/>
                  </a:moveTo>
                  <a:lnTo>
                    <a:pt x="25877" y="11763"/>
                  </a:lnTo>
                  <a:lnTo>
                    <a:pt x="25810" y="11763"/>
                  </a:lnTo>
                  <a:lnTo>
                    <a:pt x="25810" y="11563"/>
                  </a:lnTo>
                  <a:lnTo>
                    <a:pt x="25877" y="11563"/>
                  </a:lnTo>
                  <a:close/>
                  <a:moveTo>
                    <a:pt x="25877" y="11830"/>
                  </a:moveTo>
                  <a:lnTo>
                    <a:pt x="25877" y="12030"/>
                  </a:lnTo>
                  <a:lnTo>
                    <a:pt x="25810" y="12030"/>
                  </a:lnTo>
                  <a:lnTo>
                    <a:pt x="25810" y="11830"/>
                  </a:lnTo>
                  <a:lnTo>
                    <a:pt x="25877" y="11830"/>
                  </a:lnTo>
                  <a:close/>
                  <a:moveTo>
                    <a:pt x="25877" y="12097"/>
                  </a:moveTo>
                  <a:lnTo>
                    <a:pt x="25877" y="12297"/>
                  </a:lnTo>
                  <a:lnTo>
                    <a:pt x="25810" y="12297"/>
                  </a:lnTo>
                  <a:lnTo>
                    <a:pt x="25810" y="12097"/>
                  </a:lnTo>
                  <a:lnTo>
                    <a:pt x="25877" y="12097"/>
                  </a:lnTo>
                  <a:close/>
                  <a:moveTo>
                    <a:pt x="25877" y="12363"/>
                  </a:moveTo>
                  <a:lnTo>
                    <a:pt x="25877" y="12563"/>
                  </a:lnTo>
                  <a:lnTo>
                    <a:pt x="25810" y="12563"/>
                  </a:lnTo>
                  <a:lnTo>
                    <a:pt x="25810" y="12363"/>
                  </a:lnTo>
                  <a:lnTo>
                    <a:pt x="25877" y="12363"/>
                  </a:lnTo>
                  <a:close/>
                  <a:moveTo>
                    <a:pt x="25877" y="12630"/>
                  </a:moveTo>
                  <a:lnTo>
                    <a:pt x="25877" y="12830"/>
                  </a:lnTo>
                  <a:lnTo>
                    <a:pt x="25810" y="12830"/>
                  </a:lnTo>
                  <a:lnTo>
                    <a:pt x="25810" y="12630"/>
                  </a:lnTo>
                  <a:lnTo>
                    <a:pt x="25877" y="12630"/>
                  </a:lnTo>
                  <a:close/>
                  <a:moveTo>
                    <a:pt x="25877" y="12897"/>
                  </a:moveTo>
                  <a:lnTo>
                    <a:pt x="25877" y="13097"/>
                  </a:lnTo>
                  <a:lnTo>
                    <a:pt x="25810" y="13097"/>
                  </a:lnTo>
                  <a:lnTo>
                    <a:pt x="25810" y="12897"/>
                  </a:lnTo>
                  <a:lnTo>
                    <a:pt x="25877" y="12897"/>
                  </a:lnTo>
                  <a:close/>
                  <a:moveTo>
                    <a:pt x="25877" y="13163"/>
                  </a:moveTo>
                  <a:lnTo>
                    <a:pt x="25877" y="13363"/>
                  </a:lnTo>
                  <a:lnTo>
                    <a:pt x="25810" y="13363"/>
                  </a:lnTo>
                  <a:lnTo>
                    <a:pt x="25810" y="13163"/>
                  </a:lnTo>
                  <a:lnTo>
                    <a:pt x="25877" y="13163"/>
                  </a:lnTo>
                  <a:close/>
                  <a:moveTo>
                    <a:pt x="25877" y="13430"/>
                  </a:moveTo>
                  <a:lnTo>
                    <a:pt x="25877" y="13630"/>
                  </a:lnTo>
                  <a:lnTo>
                    <a:pt x="25810" y="13630"/>
                  </a:lnTo>
                  <a:lnTo>
                    <a:pt x="25810" y="13430"/>
                  </a:lnTo>
                  <a:lnTo>
                    <a:pt x="25877" y="13430"/>
                  </a:lnTo>
                  <a:close/>
                  <a:moveTo>
                    <a:pt x="25877" y="13697"/>
                  </a:moveTo>
                  <a:lnTo>
                    <a:pt x="25877" y="13897"/>
                  </a:lnTo>
                  <a:lnTo>
                    <a:pt x="25810" y="13897"/>
                  </a:lnTo>
                  <a:lnTo>
                    <a:pt x="25810" y="13697"/>
                  </a:lnTo>
                  <a:lnTo>
                    <a:pt x="25877" y="13697"/>
                  </a:lnTo>
                  <a:close/>
                  <a:moveTo>
                    <a:pt x="25877" y="13963"/>
                  </a:moveTo>
                  <a:lnTo>
                    <a:pt x="25877" y="14163"/>
                  </a:lnTo>
                  <a:lnTo>
                    <a:pt x="25810" y="14163"/>
                  </a:lnTo>
                  <a:lnTo>
                    <a:pt x="25810" y="13963"/>
                  </a:lnTo>
                  <a:lnTo>
                    <a:pt x="25877" y="13963"/>
                  </a:lnTo>
                  <a:close/>
                  <a:moveTo>
                    <a:pt x="25877" y="14230"/>
                  </a:moveTo>
                  <a:lnTo>
                    <a:pt x="25877" y="14430"/>
                  </a:lnTo>
                  <a:lnTo>
                    <a:pt x="25810" y="14430"/>
                  </a:lnTo>
                  <a:lnTo>
                    <a:pt x="25810" y="14230"/>
                  </a:lnTo>
                  <a:lnTo>
                    <a:pt x="25877" y="14230"/>
                  </a:lnTo>
                  <a:close/>
                  <a:moveTo>
                    <a:pt x="25877" y="14497"/>
                  </a:moveTo>
                  <a:lnTo>
                    <a:pt x="25877" y="14697"/>
                  </a:lnTo>
                  <a:lnTo>
                    <a:pt x="25810" y="14697"/>
                  </a:lnTo>
                  <a:lnTo>
                    <a:pt x="25810" y="14497"/>
                  </a:lnTo>
                  <a:lnTo>
                    <a:pt x="25877" y="14497"/>
                  </a:lnTo>
                  <a:close/>
                  <a:moveTo>
                    <a:pt x="25877" y="14763"/>
                  </a:moveTo>
                  <a:lnTo>
                    <a:pt x="25877" y="14963"/>
                  </a:lnTo>
                  <a:lnTo>
                    <a:pt x="25810" y="14963"/>
                  </a:lnTo>
                  <a:lnTo>
                    <a:pt x="25810" y="14763"/>
                  </a:lnTo>
                  <a:lnTo>
                    <a:pt x="25877" y="14763"/>
                  </a:lnTo>
                  <a:close/>
                  <a:moveTo>
                    <a:pt x="25877" y="15030"/>
                  </a:moveTo>
                  <a:lnTo>
                    <a:pt x="25877" y="15230"/>
                  </a:lnTo>
                  <a:lnTo>
                    <a:pt x="25810" y="15230"/>
                  </a:lnTo>
                  <a:lnTo>
                    <a:pt x="25810" y="15030"/>
                  </a:lnTo>
                  <a:lnTo>
                    <a:pt x="25877" y="15030"/>
                  </a:lnTo>
                  <a:close/>
                  <a:moveTo>
                    <a:pt x="25877" y="15297"/>
                  </a:moveTo>
                  <a:lnTo>
                    <a:pt x="25877" y="15497"/>
                  </a:lnTo>
                  <a:lnTo>
                    <a:pt x="25810" y="15497"/>
                  </a:lnTo>
                  <a:lnTo>
                    <a:pt x="25810" y="15297"/>
                  </a:lnTo>
                  <a:lnTo>
                    <a:pt x="25877" y="15297"/>
                  </a:lnTo>
                  <a:close/>
                  <a:moveTo>
                    <a:pt x="25877" y="15563"/>
                  </a:moveTo>
                  <a:lnTo>
                    <a:pt x="25877" y="15763"/>
                  </a:lnTo>
                  <a:lnTo>
                    <a:pt x="25810" y="15763"/>
                  </a:lnTo>
                  <a:lnTo>
                    <a:pt x="25810" y="15563"/>
                  </a:lnTo>
                  <a:lnTo>
                    <a:pt x="25877" y="15563"/>
                  </a:lnTo>
                  <a:close/>
                  <a:moveTo>
                    <a:pt x="25877" y="15830"/>
                  </a:moveTo>
                  <a:lnTo>
                    <a:pt x="25877" y="16030"/>
                  </a:lnTo>
                  <a:lnTo>
                    <a:pt x="25810" y="16030"/>
                  </a:lnTo>
                  <a:lnTo>
                    <a:pt x="25810" y="15830"/>
                  </a:lnTo>
                  <a:lnTo>
                    <a:pt x="25877" y="15830"/>
                  </a:lnTo>
                  <a:close/>
                  <a:moveTo>
                    <a:pt x="25877" y="16097"/>
                  </a:moveTo>
                  <a:lnTo>
                    <a:pt x="25877" y="16297"/>
                  </a:lnTo>
                  <a:lnTo>
                    <a:pt x="25810" y="16297"/>
                  </a:lnTo>
                  <a:lnTo>
                    <a:pt x="25810" y="16097"/>
                  </a:lnTo>
                  <a:lnTo>
                    <a:pt x="25877" y="16097"/>
                  </a:lnTo>
                  <a:close/>
                  <a:moveTo>
                    <a:pt x="25877" y="16363"/>
                  </a:moveTo>
                  <a:lnTo>
                    <a:pt x="25877" y="16560"/>
                  </a:lnTo>
                  <a:cubicBezTo>
                    <a:pt x="25877" y="16579"/>
                    <a:pt x="25862" y="16593"/>
                    <a:pt x="25844" y="16593"/>
                  </a:cubicBezTo>
                  <a:lnTo>
                    <a:pt x="25840" y="16593"/>
                  </a:lnTo>
                  <a:lnTo>
                    <a:pt x="25840" y="16527"/>
                  </a:lnTo>
                  <a:lnTo>
                    <a:pt x="25844" y="16527"/>
                  </a:lnTo>
                  <a:lnTo>
                    <a:pt x="25810" y="16560"/>
                  </a:lnTo>
                  <a:lnTo>
                    <a:pt x="25810" y="16363"/>
                  </a:lnTo>
                  <a:lnTo>
                    <a:pt x="25877" y="16363"/>
                  </a:lnTo>
                  <a:close/>
                  <a:moveTo>
                    <a:pt x="25774" y="16593"/>
                  </a:moveTo>
                  <a:lnTo>
                    <a:pt x="25574" y="16593"/>
                  </a:lnTo>
                  <a:lnTo>
                    <a:pt x="25574" y="16527"/>
                  </a:lnTo>
                  <a:lnTo>
                    <a:pt x="25774" y="16527"/>
                  </a:lnTo>
                  <a:lnTo>
                    <a:pt x="25774" y="16593"/>
                  </a:lnTo>
                  <a:close/>
                  <a:moveTo>
                    <a:pt x="25507" y="16593"/>
                  </a:moveTo>
                  <a:lnTo>
                    <a:pt x="25307" y="16593"/>
                  </a:lnTo>
                  <a:lnTo>
                    <a:pt x="25307" y="16527"/>
                  </a:lnTo>
                  <a:lnTo>
                    <a:pt x="25507" y="16527"/>
                  </a:lnTo>
                  <a:lnTo>
                    <a:pt x="25507" y="16593"/>
                  </a:lnTo>
                  <a:close/>
                  <a:moveTo>
                    <a:pt x="25240" y="16593"/>
                  </a:moveTo>
                  <a:lnTo>
                    <a:pt x="25040" y="16593"/>
                  </a:lnTo>
                  <a:lnTo>
                    <a:pt x="25040" y="16527"/>
                  </a:lnTo>
                  <a:lnTo>
                    <a:pt x="25240" y="16527"/>
                  </a:lnTo>
                  <a:lnTo>
                    <a:pt x="25240" y="16593"/>
                  </a:lnTo>
                  <a:close/>
                  <a:moveTo>
                    <a:pt x="24974" y="16593"/>
                  </a:moveTo>
                  <a:lnTo>
                    <a:pt x="24774" y="16593"/>
                  </a:lnTo>
                  <a:lnTo>
                    <a:pt x="24774" y="16527"/>
                  </a:lnTo>
                  <a:lnTo>
                    <a:pt x="24974" y="16527"/>
                  </a:lnTo>
                  <a:lnTo>
                    <a:pt x="24974" y="16593"/>
                  </a:lnTo>
                  <a:close/>
                  <a:moveTo>
                    <a:pt x="24707" y="16593"/>
                  </a:moveTo>
                  <a:lnTo>
                    <a:pt x="24507" y="16593"/>
                  </a:lnTo>
                  <a:lnTo>
                    <a:pt x="24507" y="16527"/>
                  </a:lnTo>
                  <a:lnTo>
                    <a:pt x="24707" y="16527"/>
                  </a:lnTo>
                  <a:lnTo>
                    <a:pt x="24707" y="16593"/>
                  </a:lnTo>
                  <a:close/>
                  <a:moveTo>
                    <a:pt x="24440" y="16593"/>
                  </a:moveTo>
                  <a:lnTo>
                    <a:pt x="24240" y="16593"/>
                  </a:lnTo>
                  <a:lnTo>
                    <a:pt x="24240" y="16527"/>
                  </a:lnTo>
                  <a:lnTo>
                    <a:pt x="24440" y="16527"/>
                  </a:lnTo>
                  <a:lnTo>
                    <a:pt x="24440" y="16593"/>
                  </a:lnTo>
                  <a:close/>
                  <a:moveTo>
                    <a:pt x="24174" y="16593"/>
                  </a:moveTo>
                  <a:lnTo>
                    <a:pt x="23974" y="16593"/>
                  </a:lnTo>
                  <a:lnTo>
                    <a:pt x="23974" y="16527"/>
                  </a:lnTo>
                  <a:lnTo>
                    <a:pt x="24174" y="16527"/>
                  </a:lnTo>
                  <a:lnTo>
                    <a:pt x="24174" y="16593"/>
                  </a:lnTo>
                  <a:close/>
                  <a:moveTo>
                    <a:pt x="23907" y="16593"/>
                  </a:moveTo>
                  <a:lnTo>
                    <a:pt x="23707" y="16593"/>
                  </a:lnTo>
                  <a:lnTo>
                    <a:pt x="23707" y="16527"/>
                  </a:lnTo>
                  <a:lnTo>
                    <a:pt x="23907" y="16527"/>
                  </a:lnTo>
                  <a:lnTo>
                    <a:pt x="23907" y="16593"/>
                  </a:lnTo>
                  <a:close/>
                  <a:moveTo>
                    <a:pt x="23640" y="16593"/>
                  </a:moveTo>
                  <a:lnTo>
                    <a:pt x="23440" y="16593"/>
                  </a:lnTo>
                  <a:lnTo>
                    <a:pt x="23440" y="16527"/>
                  </a:lnTo>
                  <a:lnTo>
                    <a:pt x="23640" y="16527"/>
                  </a:lnTo>
                  <a:lnTo>
                    <a:pt x="23640" y="16593"/>
                  </a:lnTo>
                  <a:close/>
                  <a:moveTo>
                    <a:pt x="23374" y="16593"/>
                  </a:moveTo>
                  <a:lnTo>
                    <a:pt x="23174" y="16593"/>
                  </a:lnTo>
                  <a:lnTo>
                    <a:pt x="23174" y="16527"/>
                  </a:lnTo>
                  <a:lnTo>
                    <a:pt x="23374" y="16527"/>
                  </a:lnTo>
                  <a:lnTo>
                    <a:pt x="23374" y="16593"/>
                  </a:lnTo>
                  <a:close/>
                  <a:moveTo>
                    <a:pt x="23107" y="16593"/>
                  </a:moveTo>
                  <a:lnTo>
                    <a:pt x="22907" y="16593"/>
                  </a:lnTo>
                  <a:lnTo>
                    <a:pt x="22907" y="16527"/>
                  </a:lnTo>
                  <a:lnTo>
                    <a:pt x="23107" y="16527"/>
                  </a:lnTo>
                  <a:lnTo>
                    <a:pt x="23107" y="16593"/>
                  </a:lnTo>
                  <a:close/>
                  <a:moveTo>
                    <a:pt x="22840" y="16593"/>
                  </a:moveTo>
                  <a:lnTo>
                    <a:pt x="22640" y="16593"/>
                  </a:lnTo>
                  <a:lnTo>
                    <a:pt x="22640" y="16527"/>
                  </a:lnTo>
                  <a:lnTo>
                    <a:pt x="22840" y="16527"/>
                  </a:lnTo>
                  <a:lnTo>
                    <a:pt x="22840" y="16593"/>
                  </a:lnTo>
                  <a:close/>
                  <a:moveTo>
                    <a:pt x="22574" y="16593"/>
                  </a:moveTo>
                  <a:lnTo>
                    <a:pt x="22374" y="16593"/>
                  </a:lnTo>
                  <a:lnTo>
                    <a:pt x="22374" y="16527"/>
                  </a:lnTo>
                  <a:lnTo>
                    <a:pt x="22574" y="16527"/>
                  </a:lnTo>
                  <a:lnTo>
                    <a:pt x="22574" y="16593"/>
                  </a:lnTo>
                  <a:close/>
                  <a:moveTo>
                    <a:pt x="22307" y="16593"/>
                  </a:moveTo>
                  <a:lnTo>
                    <a:pt x="22107" y="16593"/>
                  </a:lnTo>
                  <a:lnTo>
                    <a:pt x="22107" y="16527"/>
                  </a:lnTo>
                  <a:lnTo>
                    <a:pt x="22307" y="16527"/>
                  </a:lnTo>
                  <a:lnTo>
                    <a:pt x="22307" y="16593"/>
                  </a:lnTo>
                  <a:close/>
                  <a:moveTo>
                    <a:pt x="22040" y="16593"/>
                  </a:moveTo>
                  <a:lnTo>
                    <a:pt x="21840" y="16593"/>
                  </a:lnTo>
                  <a:lnTo>
                    <a:pt x="21840" y="16527"/>
                  </a:lnTo>
                  <a:lnTo>
                    <a:pt x="22040" y="16527"/>
                  </a:lnTo>
                  <a:lnTo>
                    <a:pt x="22040" y="16593"/>
                  </a:lnTo>
                  <a:close/>
                  <a:moveTo>
                    <a:pt x="21774" y="16593"/>
                  </a:moveTo>
                  <a:lnTo>
                    <a:pt x="21574" y="16593"/>
                  </a:lnTo>
                  <a:lnTo>
                    <a:pt x="21574" y="16527"/>
                  </a:lnTo>
                  <a:lnTo>
                    <a:pt x="21774" y="16527"/>
                  </a:lnTo>
                  <a:lnTo>
                    <a:pt x="21774" y="16593"/>
                  </a:lnTo>
                  <a:close/>
                  <a:moveTo>
                    <a:pt x="21507" y="16593"/>
                  </a:moveTo>
                  <a:lnTo>
                    <a:pt x="21307" y="16593"/>
                  </a:lnTo>
                  <a:lnTo>
                    <a:pt x="21307" y="16527"/>
                  </a:lnTo>
                  <a:lnTo>
                    <a:pt x="21507" y="16527"/>
                  </a:lnTo>
                  <a:lnTo>
                    <a:pt x="21507" y="16593"/>
                  </a:lnTo>
                  <a:close/>
                  <a:moveTo>
                    <a:pt x="21240" y="16593"/>
                  </a:moveTo>
                  <a:lnTo>
                    <a:pt x="21040" y="16593"/>
                  </a:lnTo>
                  <a:lnTo>
                    <a:pt x="21040" y="16527"/>
                  </a:lnTo>
                  <a:lnTo>
                    <a:pt x="21240" y="16527"/>
                  </a:lnTo>
                  <a:lnTo>
                    <a:pt x="21240" y="16593"/>
                  </a:lnTo>
                  <a:close/>
                  <a:moveTo>
                    <a:pt x="20974" y="16593"/>
                  </a:moveTo>
                  <a:lnTo>
                    <a:pt x="20774" y="16593"/>
                  </a:lnTo>
                  <a:lnTo>
                    <a:pt x="20774" y="16527"/>
                  </a:lnTo>
                  <a:lnTo>
                    <a:pt x="20974" y="16527"/>
                  </a:lnTo>
                  <a:lnTo>
                    <a:pt x="20974" y="16593"/>
                  </a:lnTo>
                  <a:close/>
                  <a:moveTo>
                    <a:pt x="20707" y="16593"/>
                  </a:moveTo>
                  <a:lnTo>
                    <a:pt x="20507" y="16593"/>
                  </a:lnTo>
                  <a:lnTo>
                    <a:pt x="20507" y="16527"/>
                  </a:lnTo>
                  <a:lnTo>
                    <a:pt x="20707" y="16527"/>
                  </a:lnTo>
                  <a:lnTo>
                    <a:pt x="20707" y="16593"/>
                  </a:lnTo>
                  <a:close/>
                  <a:moveTo>
                    <a:pt x="20440" y="16593"/>
                  </a:moveTo>
                  <a:lnTo>
                    <a:pt x="20240" y="16593"/>
                  </a:lnTo>
                  <a:lnTo>
                    <a:pt x="20240" y="16527"/>
                  </a:lnTo>
                  <a:lnTo>
                    <a:pt x="20440" y="16527"/>
                  </a:lnTo>
                  <a:lnTo>
                    <a:pt x="20440" y="16593"/>
                  </a:lnTo>
                  <a:close/>
                  <a:moveTo>
                    <a:pt x="20174" y="16593"/>
                  </a:moveTo>
                  <a:lnTo>
                    <a:pt x="19974" y="16593"/>
                  </a:lnTo>
                  <a:lnTo>
                    <a:pt x="19974" y="16527"/>
                  </a:lnTo>
                  <a:lnTo>
                    <a:pt x="20174" y="16527"/>
                  </a:lnTo>
                  <a:lnTo>
                    <a:pt x="20174" y="16593"/>
                  </a:lnTo>
                  <a:close/>
                  <a:moveTo>
                    <a:pt x="19907" y="16593"/>
                  </a:moveTo>
                  <a:lnTo>
                    <a:pt x="19707" y="16593"/>
                  </a:lnTo>
                  <a:lnTo>
                    <a:pt x="19707" y="16527"/>
                  </a:lnTo>
                  <a:lnTo>
                    <a:pt x="19907" y="16527"/>
                  </a:lnTo>
                  <a:lnTo>
                    <a:pt x="19907" y="16593"/>
                  </a:lnTo>
                  <a:close/>
                  <a:moveTo>
                    <a:pt x="19640" y="16593"/>
                  </a:moveTo>
                  <a:lnTo>
                    <a:pt x="19440" y="16593"/>
                  </a:lnTo>
                  <a:lnTo>
                    <a:pt x="19440" y="16527"/>
                  </a:lnTo>
                  <a:lnTo>
                    <a:pt x="19640" y="16527"/>
                  </a:lnTo>
                  <a:lnTo>
                    <a:pt x="19640" y="16593"/>
                  </a:lnTo>
                  <a:close/>
                  <a:moveTo>
                    <a:pt x="19374" y="16593"/>
                  </a:moveTo>
                  <a:lnTo>
                    <a:pt x="19174" y="16593"/>
                  </a:lnTo>
                  <a:lnTo>
                    <a:pt x="19174" y="16527"/>
                  </a:lnTo>
                  <a:lnTo>
                    <a:pt x="19374" y="16527"/>
                  </a:lnTo>
                  <a:lnTo>
                    <a:pt x="19374" y="16593"/>
                  </a:lnTo>
                  <a:close/>
                  <a:moveTo>
                    <a:pt x="19107" y="16593"/>
                  </a:moveTo>
                  <a:lnTo>
                    <a:pt x="18907" y="16593"/>
                  </a:lnTo>
                  <a:lnTo>
                    <a:pt x="18907" y="16527"/>
                  </a:lnTo>
                  <a:lnTo>
                    <a:pt x="19107" y="16527"/>
                  </a:lnTo>
                  <a:lnTo>
                    <a:pt x="19107" y="16593"/>
                  </a:lnTo>
                  <a:close/>
                  <a:moveTo>
                    <a:pt x="18840" y="16593"/>
                  </a:moveTo>
                  <a:lnTo>
                    <a:pt x="18640" y="16593"/>
                  </a:lnTo>
                  <a:lnTo>
                    <a:pt x="18640" y="16527"/>
                  </a:lnTo>
                  <a:lnTo>
                    <a:pt x="18840" y="16527"/>
                  </a:lnTo>
                  <a:lnTo>
                    <a:pt x="18840" y="16593"/>
                  </a:lnTo>
                  <a:close/>
                  <a:moveTo>
                    <a:pt x="18574" y="16593"/>
                  </a:moveTo>
                  <a:lnTo>
                    <a:pt x="18374" y="16593"/>
                  </a:lnTo>
                  <a:lnTo>
                    <a:pt x="18374" y="16527"/>
                  </a:lnTo>
                  <a:lnTo>
                    <a:pt x="18574" y="16527"/>
                  </a:lnTo>
                  <a:lnTo>
                    <a:pt x="18574" y="16593"/>
                  </a:lnTo>
                  <a:close/>
                  <a:moveTo>
                    <a:pt x="18307" y="16593"/>
                  </a:moveTo>
                  <a:lnTo>
                    <a:pt x="18107" y="16593"/>
                  </a:lnTo>
                  <a:lnTo>
                    <a:pt x="18107" y="16527"/>
                  </a:lnTo>
                  <a:lnTo>
                    <a:pt x="18307" y="16527"/>
                  </a:lnTo>
                  <a:lnTo>
                    <a:pt x="18307" y="16593"/>
                  </a:lnTo>
                  <a:close/>
                  <a:moveTo>
                    <a:pt x="18040" y="16593"/>
                  </a:moveTo>
                  <a:lnTo>
                    <a:pt x="17840" y="16593"/>
                  </a:lnTo>
                  <a:lnTo>
                    <a:pt x="17840" y="16527"/>
                  </a:lnTo>
                  <a:lnTo>
                    <a:pt x="18040" y="16527"/>
                  </a:lnTo>
                  <a:lnTo>
                    <a:pt x="18040" y="16593"/>
                  </a:lnTo>
                  <a:close/>
                  <a:moveTo>
                    <a:pt x="17774" y="16593"/>
                  </a:moveTo>
                  <a:lnTo>
                    <a:pt x="17574" y="16593"/>
                  </a:lnTo>
                  <a:lnTo>
                    <a:pt x="17574" y="16527"/>
                  </a:lnTo>
                  <a:lnTo>
                    <a:pt x="17774" y="16527"/>
                  </a:lnTo>
                  <a:lnTo>
                    <a:pt x="17774" y="16593"/>
                  </a:lnTo>
                  <a:close/>
                  <a:moveTo>
                    <a:pt x="17507" y="16593"/>
                  </a:moveTo>
                  <a:lnTo>
                    <a:pt x="17307" y="16593"/>
                  </a:lnTo>
                  <a:lnTo>
                    <a:pt x="17307" y="16527"/>
                  </a:lnTo>
                  <a:lnTo>
                    <a:pt x="17507" y="16527"/>
                  </a:lnTo>
                  <a:lnTo>
                    <a:pt x="17507" y="16593"/>
                  </a:lnTo>
                  <a:close/>
                  <a:moveTo>
                    <a:pt x="17240" y="16593"/>
                  </a:moveTo>
                  <a:lnTo>
                    <a:pt x="17040" y="16593"/>
                  </a:lnTo>
                  <a:lnTo>
                    <a:pt x="17040" y="16527"/>
                  </a:lnTo>
                  <a:lnTo>
                    <a:pt x="17240" y="16527"/>
                  </a:lnTo>
                  <a:lnTo>
                    <a:pt x="17240" y="16593"/>
                  </a:lnTo>
                  <a:close/>
                  <a:moveTo>
                    <a:pt x="16974" y="16593"/>
                  </a:moveTo>
                  <a:lnTo>
                    <a:pt x="16774" y="16593"/>
                  </a:lnTo>
                  <a:lnTo>
                    <a:pt x="16774" y="16527"/>
                  </a:lnTo>
                  <a:lnTo>
                    <a:pt x="16974" y="16527"/>
                  </a:lnTo>
                  <a:lnTo>
                    <a:pt x="16974" y="16593"/>
                  </a:lnTo>
                  <a:close/>
                  <a:moveTo>
                    <a:pt x="16707" y="16593"/>
                  </a:moveTo>
                  <a:lnTo>
                    <a:pt x="16507" y="16593"/>
                  </a:lnTo>
                  <a:lnTo>
                    <a:pt x="16507" y="16527"/>
                  </a:lnTo>
                  <a:lnTo>
                    <a:pt x="16707" y="16527"/>
                  </a:lnTo>
                  <a:lnTo>
                    <a:pt x="16707" y="16593"/>
                  </a:lnTo>
                  <a:close/>
                  <a:moveTo>
                    <a:pt x="16440" y="16593"/>
                  </a:moveTo>
                  <a:lnTo>
                    <a:pt x="16240" y="16593"/>
                  </a:lnTo>
                  <a:lnTo>
                    <a:pt x="16240" y="16527"/>
                  </a:lnTo>
                  <a:lnTo>
                    <a:pt x="16440" y="16527"/>
                  </a:lnTo>
                  <a:lnTo>
                    <a:pt x="16440" y="16593"/>
                  </a:lnTo>
                  <a:close/>
                  <a:moveTo>
                    <a:pt x="16174" y="16593"/>
                  </a:moveTo>
                  <a:lnTo>
                    <a:pt x="15974" y="16593"/>
                  </a:lnTo>
                  <a:lnTo>
                    <a:pt x="15974" y="16527"/>
                  </a:lnTo>
                  <a:lnTo>
                    <a:pt x="16174" y="16527"/>
                  </a:lnTo>
                  <a:lnTo>
                    <a:pt x="16174" y="16593"/>
                  </a:lnTo>
                  <a:close/>
                  <a:moveTo>
                    <a:pt x="15907" y="16593"/>
                  </a:moveTo>
                  <a:lnTo>
                    <a:pt x="15707" y="16593"/>
                  </a:lnTo>
                  <a:lnTo>
                    <a:pt x="15707" y="16527"/>
                  </a:lnTo>
                  <a:lnTo>
                    <a:pt x="15907" y="16527"/>
                  </a:lnTo>
                  <a:lnTo>
                    <a:pt x="15907" y="16593"/>
                  </a:lnTo>
                  <a:close/>
                  <a:moveTo>
                    <a:pt x="15640" y="16593"/>
                  </a:moveTo>
                  <a:lnTo>
                    <a:pt x="15440" y="16593"/>
                  </a:lnTo>
                  <a:lnTo>
                    <a:pt x="15440" y="16527"/>
                  </a:lnTo>
                  <a:lnTo>
                    <a:pt x="15640" y="16527"/>
                  </a:lnTo>
                  <a:lnTo>
                    <a:pt x="15640" y="16593"/>
                  </a:lnTo>
                  <a:close/>
                  <a:moveTo>
                    <a:pt x="15374" y="16593"/>
                  </a:moveTo>
                  <a:lnTo>
                    <a:pt x="15174" y="16593"/>
                  </a:lnTo>
                  <a:lnTo>
                    <a:pt x="15174" y="16527"/>
                  </a:lnTo>
                  <a:lnTo>
                    <a:pt x="15374" y="16527"/>
                  </a:lnTo>
                  <a:lnTo>
                    <a:pt x="15374" y="16593"/>
                  </a:lnTo>
                  <a:close/>
                  <a:moveTo>
                    <a:pt x="15107" y="16593"/>
                  </a:moveTo>
                  <a:lnTo>
                    <a:pt x="14907" y="16593"/>
                  </a:lnTo>
                  <a:lnTo>
                    <a:pt x="14907" y="16527"/>
                  </a:lnTo>
                  <a:lnTo>
                    <a:pt x="15107" y="16527"/>
                  </a:lnTo>
                  <a:lnTo>
                    <a:pt x="15107" y="16593"/>
                  </a:lnTo>
                  <a:close/>
                  <a:moveTo>
                    <a:pt x="14840" y="16593"/>
                  </a:moveTo>
                  <a:lnTo>
                    <a:pt x="14640" y="16593"/>
                  </a:lnTo>
                  <a:lnTo>
                    <a:pt x="14640" y="16527"/>
                  </a:lnTo>
                  <a:lnTo>
                    <a:pt x="14840" y="16527"/>
                  </a:lnTo>
                  <a:lnTo>
                    <a:pt x="14840" y="16593"/>
                  </a:lnTo>
                  <a:close/>
                  <a:moveTo>
                    <a:pt x="14574" y="16593"/>
                  </a:moveTo>
                  <a:lnTo>
                    <a:pt x="14374" y="16593"/>
                  </a:lnTo>
                  <a:lnTo>
                    <a:pt x="14374" y="16527"/>
                  </a:lnTo>
                  <a:lnTo>
                    <a:pt x="14574" y="16527"/>
                  </a:lnTo>
                  <a:lnTo>
                    <a:pt x="14574" y="16593"/>
                  </a:lnTo>
                  <a:close/>
                  <a:moveTo>
                    <a:pt x="14307" y="16593"/>
                  </a:moveTo>
                  <a:lnTo>
                    <a:pt x="14107" y="16593"/>
                  </a:lnTo>
                  <a:lnTo>
                    <a:pt x="14107" y="16527"/>
                  </a:lnTo>
                  <a:lnTo>
                    <a:pt x="14307" y="16527"/>
                  </a:lnTo>
                  <a:lnTo>
                    <a:pt x="14307" y="16593"/>
                  </a:lnTo>
                  <a:close/>
                  <a:moveTo>
                    <a:pt x="14040" y="16593"/>
                  </a:moveTo>
                  <a:lnTo>
                    <a:pt x="13840" y="16593"/>
                  </a:lnTo>
                  <a:lnTo>
                    <a:pt x="13840" y="16527"/>
                  </a:lnTo>
                  <a:lnTo>
                    <a:pt x="14040" y="16527"/>
                  </a:lnTo>
                  <a:lnTo>
                    <a:pt x="14040" y="16593"/>
                  </a:lnTo>
                  <a:close/>
                  <a:moveTo>
                    <a:pt x="13774" y="16593"/>
                  </a:moveTo>
                  <a:lnTo>
                    <a:pt x="13574" y="16593"/>
                  </a:lnTo>
                  <a:lnTo>
                    <a:pt x="13574" y="16527"/>
                  </a:lnTo>
                  <a:lnTo>
                    <a:pt x="13774" y="16527"/>
                  </a:lnTo>
                  <a:lnTo>
                    <a:pt x="13774" y="16593"/>
                  </a:lnTo>
                  <a:close/>
                  <a:moveTo>
                    <a:pt x="13507" y="16593"/>
                  </a:moveTo>
                  <a:lnTo>
                    <a:pt x="13307" y="16593"/>
                  </a:lnTo>
                  <a:lnTo>
                    <a:pt x="13307" y="16527"/>
                  </a:lnTo>
                  <a:lnTo>
                    <a:pt x="13507" y="16527"/>
                  </a:lnTo>
                  <a:lnTo>
                    <a:pt x="13507" y="16593"/>
                  </a:lnTo>
                  <a:close/>
                  <a:moveTo>
                    <a:pt x="13240" y="16593"/>
                  </a:moveTo>
                  <a:lnTo>
                    <a:pt x="13040" y="16593"/>
                  </a:lnTo>
                  <a:lnTo>
                    <a:pt x="13040" y="16527"/>
                  </a:lnTo>
                  <a:lnTo>
                    <a:pt x="13240" y="16527"/>
                  </a:lnTo>
                  <a:lnTo>
                    <a:pt x="13240" y="16593"/>
                  </a:lnTo>
                  <a:close/>
                  <a:moveTo>
                    <a:pt x="12974" y="16593"/>
                  </a:moveTo>
                  <a:lnTo>
                    <a:pt x="12774" y="16593"/>
                  </a:lnTo>
                  <a:lnTo>
                    <a:pt x="12774" y="16527"/>
                  </a:lnTo>
                  <a:lnTo>
                    <a:pt x="12974" y="16527"/>
                  </a:lnTo>
                  <a:lnTo>
                    <a:pt x="12974" y="16593"/>
                  </a:lnTo>
                  <a:close/>
                  <a:moveTo>
                    <a:pt x="12707" y="16593"/>
                  </a:moveTo>
                  <a:lnTo>
                    <a:pt x="12507" y="16593"/>
                  </a:lnTo>
                  <a:lnTo>
                    <a:pt x="12507" y="16527"/>
                  </a:lnTo>
                  <a:lnTo>
                    <a:pt x="12707" y="16527"/>
                  </a:lnTo>
                  <a:lnTo>
                    <a:pt x="12707" y="16593"/>
                  </a:lnTo>
                  <a:close/>
                  <a:moveTo>
                    <a:pt x="12440" y="16593"/>
                  </a:moveTo>
                  <a:lnTo>
                    <a:pt x="12240" y="16593"/>
                  </a:lnTo>
                  <a:lnTo>
                    <a:pt x="12240" y="16527"/>
                  </a:lnTo>
                  <a:lnTo>
                    <a:pt x="12440" y="16527"/>
                  </a:lnTo>
                  <a:lnTo>
                    <a:pt x="12440" y="16593"/>
                  </a:lnTo>
                  <a:close/>
                  <a:moveTo>
                    <a:pt x="12174" y="16593"/>
                  </a:moveTo>
                  <a:lnTo>
                    <a:pt x="11974" y="16593"/>
                  </a:lnTo>
                  <a:lnTo>
                    <a:pt x="11974" y="16527"/>
                  </a:lnTo>
                  <a:lnTo>
                    <a:pt x="12174" y="16527"/>
                  </a:lnTo>
                  <a:lnTo>
                    <a:pt x="12174" y="16593"/>
                  </a:lnTo>
                  <a:close/>
                  <a:moveTo>
                    <a:pt x="11907" y="16593"/>
                  </a:moveTo>
                  <a:lnTo>
                    <a:pt x="11707" y="16593"/>
                  </a:lnTo>
                  <a:lnTo>
                    <a:pt x="11707" y="16527"/>
                  </a:lnTo>
                  <a:lnTo>
                    <a:pt x="11907" y="16527"/>
                  </a:lnTo>
                  <a:lnTo>
                    <a:pt x="11907" y="16593"/>
                  </a:lnTo>
                  <a:close/>
                  <a:moveTo>
                    <a:pt x="11640" y="16593"/>
                  </a:moveTo>
                  <a:lnTo>
                    <a:pt x="11440" y="16593"/>
                  </a:lnTo>
                  <a:lnTo>
                    <a:pt x="11440" y="16527"/>
                  </a:lnTo>
                  <a:lnTo>
                    <a:pt x="11640" y="16527"/>
                  </a:lnTo>
                  <a:lnTo>
                    <a:pt x="11640" y="16593"/>
                  </a:lnTo>
                  <a:close/>
                  <a:moveTo>
                    <a:pt x="11374" y="16593"/>
                  </a:moveTo>
                  <a:lnTo>
                    <a:pt x="11174" y="16593"/>
                  </a:lnTo>
                  <a:lnTo>
                    <a:pt x="11174" y="16527"/>
                  </a:lnTo>
                  <a:lnTo>
                    <a:pt x="11374" y="16527"/>
                  </a:lnTo>
                  <a:lnTo>
                    <a:pt x="11374" y="16593"/>
                  </a:lnTo>
                  <a:close/>
                  <a:moveTo>
                    <a:pt x="11107" y="16593"/>
                  </a:moveTo>
                  <a:lnTo>
                    <a:pt x="10907" y="16593"/>
                  </a:lnTo>
                  <a:lnTo>
                    <a:pt x="10907" y="16527"/>
                  </a:lnTo>
                  <a:lnTo>
                    <a:pt x="11107" y="16527"/>
                  </a:lnTo>
                  <a:lnTo>
                    <a:pt x="11107" y="16593"/>
                  </a:lnTo>
                  <a:close/>
                  <a:moveTo>
                    <a:pt x="10840" y="16593"/>
                  </a:moveTo>
                  <a:lnTo>
                    <a:pt x="10640" y="16593"/>
                  </a:lnTo>
                  <a:lnTo>
                    <a:pt x="10640" y="16527"/>
                  </a:lnTo>
                  <a:lnTo>
                    <a:pt x="10840" y="16527"/>
                  </a:lnTo>
                  <a:lnTo>
                    <a:pt x="10840" y="16593"/>
                  </a:lnTo>
                  <a:close/>
                  <a:moveTo>
                    <a:pt x="10574" y="16593"/>
                  </a:moveTo>
                  <a:lnTo>
                    <a:pt x="10374" y="16593"/>
                  </a:lnTo>
                  <a:lnTo>
                    <a:pt x="10374" y="16527"/>
                  </a:lnTo>
                  <a:lnTo>
                    <a:pt x="10574" y="16527"/>
                  </a:lnTo>
                  <a:lnTo>
                    <a:pt x="10574" y="16593"/>
                  </a:lnTo>
                  <a:close/>
                  <a:moveTo>
                    <a:pt x="10307" y="16593"/>
                  </a:moveTo>
                  <a:lnTo>
                    <a:pt x="10107" y="16593"/>
                  </a:lnTo>
                  <a:lnTo>
                    <a:pt x="10107" y="16527"/>
                  </a:lnTo>
                  <a:lnTo>
                    <a:pt x="10307" y="16527"/>
                  </a:lnTo>
                  <a:lnTo>
                    <a:pt x="10307" y="16593"/>
                  </a:lnTo>
                  <a:close/>
                  <a:moveTo>
                    <a:pt x="10040" y="16593"/>
                  </a:moveTo>
                  <a:lnTo>
                    <a:pt x="9840" y="16593"/>
                  </a:lnTo>
                  <a:lnTo>
                    <a:pt x="9840" y="16527"/>
                  </a:lnTo>
                  <a:lnTo>
                    <a:pt x="10040" y="16527"/>
                  </a:lnTo>
                  <a:lnTo>
                    <a:pt x="10040" y="16593"/>
                  </a:lnTo>
                  <a:close/>
                  <a:moveTo>
                    <a:pt x="9774" y="16593"/>
                  </a:moveTo>
                  <a:lnTo>
                    <a:pt x="9574" y="16593"/>
                  </a:lnTo>
                  <a:lnTo>
                    <a:pt x="9574" y="16527"/>
                  </a:lnTo>
                  <a:lnTo>
                    <a:pt x="9774" y="16527"/>
                  </a:lnTo>
                  <a:lnTo>
                    <a:pt x="9774" y="16593"/>
                  </a:lnTo>
                  <a:close/>
                  <a:moveTo>
                    <a:pt x="9507" y="16593"/>
                  </a:moveTo>
                  <a:lnTo>
                    <a:pt x="9307" y="16593"/>
                  </a:lnTo>
                  <a:lnTo>
                    <a:pt x="9307" y="16527"/>
                  </a:lnTo>
                  <a:lnTo>
                    <a:pt x="9507" y="16527"/>
                  </a:lnTo>
                  <a:lnTo>
                    <a:pt x="9507" y="16593"/>
                  </a:lnTo>
                  <a:close/>
                  <a:moveTo>
                    <a:pt x="9240" y="16593"/>
                  </a:moveTo>
                  <a:lnTo>
                    <a:pt x="9040" y="16593"/>
                  </a:lnTo>
                  <a:lnTo>
                    <a:pt x="9040" y="16527"/>
                  </a:lnTo>
                  <a:lnTo>
                    <a:pt x="9240" y="16527"/>
                  </a:lnTo>
                  <a:lnTo>
                    <a:pt x="9240" y="16593"/>
                  </a:lnTo>
                  <a:close/>
                  <a:moveTo>
                    <a:pt x="8974" y="16593"/>
                  </a:moveTo>
                  <a:lnTo>
                    <a:pt x="8774" y="16593"/>
                  </a:lnTo>
                  <a:lnTo>
                    <a:pt x="8774" y="16527"/>
                  </a:lnTo>
                  <a:lnTo>
                    <a:pt x="8974" y="16527"/>
                  </a:lnTo>
                  <a:lnTo>
                    <a:pt x="8974" y="16593"/>
                  </a:lnTo>
                  <a:close/>
                  <a:moveTo>
                    <a:pt x="8707" y="16593"/>
                  </a:moveTo>
                  <a:lnTo>
                    <a:pt x="8507" y="16593"/>
                  </a:lnTo>
                  <a:lnTo>
                    <a:pt x="8507" y="16527"/>
                  </a:lnTo>
                  <a:lnTo>
                    <a:pt x="8707" y="16527"/>
                  </a:lnTo>
                  <a:lnTo>
                    <a:pt x="8707" y="16593"/>
                  </a:lnTo>
                  <a:close/>
                  <a:moveTo>
                    <a:pt x="8440" y="16593"/>
                  </a:moveTo>
                  <a:lnTo>
                    <a:pt x="8240" y="16593"/>
                  </a:lnTo>
                  <a:lnTo>
                    <a:pt x="8240" y="16527"/>
                  </a:lnTo>
                  <a:lnTo>
                    <a:pt x="8440" y="16527"/>
                  </a:lnTo>
                  <a:lnTo>
                    <a:pt x="8440" y="16593"/>
                  </a:lnTo>
                  <a:close/>
                  <a:moveTo>
                    <a:pt x="8174" y="16593"/>
                  </a:moveTo>
                  <a:lnTo>
                    <a:pt x="7974" y="16593"/>
                  </a:lnTo>
                  <a:lnTo>
                    <a:pt x="7974" y="16527"/>
                  </a:lnTo>
                  <a:lnTo>
                    <a:pt x="8174" y="16527"/>
                  </a:lnTo>
                  <a:lnTo>
                    <a:pt x="8174" y="16593"/>
                  </a:lnTo>
                  <a:close/>
                  <a:moveTo>
                    <a:pt x="7907" y="16593"/>
                  </a:moveTo>
                  <a:lnTo>
                    <a:pt x="7707" y="16593"/>
                  </a:lnTo>
                  <a:lnTo>
                    <a:pt x="7707" y="16527"/>
                  </a:lnTo>
                  <a:lnTo>
                    <a:pt x="7907" y="16527"/>
                  </a:lnTo>
                  <a:lnTo>
                    <a:pt x="7907" y="16593"/>
                  </a:lnTo>
                  <a:close/>
                  <a:moveTo>
                    <a:pt x="7640" y="16593"/>
                  </a:moveTo>
                  <a:lnTo>
                    <a:pt x="7440" y="16593"/>
                  </a:lnTo>
                  <a:lnTo>
                    <a:pt x="7440" y="16527"/>
                  </a:lnTo>
                  <a:lnTo>
                    <a:pt x="7640" y="16527"/>
                  </a:lnTo>
                  <a:lnTo>
                    <a:pt x="7640" y="16593"/>
                  </a:lnTo>
                  <a:close/>
                  <a:moveTo>
                    <a:pt x="7374" y="16593"/>
                  </a:moveTo>
                  <a:lnTo>
                    <a:pt x="7174" y="16593"/>
                  </a:lnTo>
                  <a:lnTo>
                    <a:pt x="7174" y="16527"/>
                  </a:lnTo>
                  <a:lnTo>
                    <a:pt x="7374" y="16527"/>
                  </a:lnTo>
                  <a:lnTo>
                    <a:pt x="7374" y="16593"/>
                  </a:lnTo>
                  <a:close/>
                  <a:moveTo>
                    <a:pt x="7107" y="16593"/>
                  </a:moveTo>
                  <a:lnTo>
                    <a:pt x="6907" y="16593"/>
                  </a:lnTo>
                  <a:lnTo>
                    <a:pt x="6907" y="16527"/>
                  </a:lnTo>
                  <a:lnTo>
                    <a:pt x="7107" y="16527"/>
                  </a:lnTo>
                  <a:lnTo>
                    <a:pt x="7107" y="16593"/>
                  </a:lnTo>
                  <a:close/>
                  <a:moveTo>
                    <a:pt x="6840" y="16593"/>
                  </a:moveTo>
                  <a:lnTo>
                    <a:pt x="6640" y="16593"/>
                  </a:lnTo>
                  <a:lnTo>
                    <a:pt x="6640" y="16527"/>
                  </a:lnTo>
                  <a:lnTo>
                    <a:pt x="6840" y="16527"/>
                  </a:lnTo>
                  <a:lnTo>
                    <a:pt x="6840" y="16593"/>
                  </a:lnTo>
                  <a:close/>
                  <a:moveTo>
                    <a:pt x="6574" y="16593"/>
                  </a:moveTo>
                  <a:lnTo>
                    <a:pt x="6374" y="16593"/>
                  </a:lnTo>
                  <a:lnTo>
                    <a:pt x="6374" y="16527"/>
                  </a:lnTo>
                  <a:lnTo>
                    <a:pt x="6574" y="16527"/>
                  </a:lnTo>
                  <a:lnTo>
                    <a:pt x="6574" y="16593"/>
                  </a:lnTo>
                  <a:close/>
                  <a:moveTo>
                    <a:pt x="6307" y="16593"/>
                  </a:moveTo>
                  <a:lnTo>
                    <a:pt x="6107" y="16593"/>
                  </a:lnTo>
                  <a:lnTo>
                    <a:pt x="6107" y="16527"/>
                  </a:lnTo>
                  <a:lnTo>
                    <a:pt x="6307" y="16527"/>
                  </a:lnTo>
                  <a:lnTo>
                    <a:pt x="6307" y="16593"/>
                  </a:lnTo>
                  <a:close/>
                  <a:moveTo>
                    <a:pt x="6040" y="16593"/>
                  </a:moveTo>
                  <a:lnTo>
                    <a:pt x="5840" y="16593"/>
                  </a:lnTo>
                  <a:lnTo>
                    <a:pt x="5840" y="16527"/>
                  </a:lnTo>
                  <a:lnTo>
                    <a:pt x="6040" y="16527"/>
                  </a:lnTo>
                  <a:lnTo>
                    <a:pt x="6040" y="16593"/>
                  </a:lnTo>
                  <a:close/>
                  <a:moveTo>
                    <a:pt x="5774" y="16593"/>
                  </a:moveTo>
                  <a:lnTo>
                    <a:pt x="5574" y="16593"/>
                  </a:lnTo>
                  <a:lnTo>
                    <a:pt x="5574" y="16527"/>
                  </a:lnTo>
                  <a:lnTo>
                    <a:pt x="5774" y="16527"/>
                  </a:lnTo>
                  <a:lnTo>
                    <a:pt x="5774" y="16593"/>
                  </a:lnTo>
                  <a:close/>
                  <a:moveTo>
                    <a:pt x="5507" y="16593"/>
                  </a:moveTo>
                  <a:lnTo>
                    <a:pt x="5307" y="16593"/>
                  </a:lnTo>
                  <a:lnTo>
                    <a:pt x="5307" y="16527"/>
                  </a:lnTo>
                  <a:lnTo>
                    <a:pt x="5507" y="16527"/>
                  </a:lnTo>
                  <a:lnTo>
                    <a:pt x="5507" y="16593"/>
                  </a:lnTo>
                  <a:close/>
                  <a:moveTo>
                    <a:pt x="5240" y="16593"/>
                  </a:moveTo>
                  <a:lnTo>
                    <a:pt x="5040" y="16593"/>
                  </a:lnTo>
                  <a:lnTo>
                    <a:pt x="5040" y="16527"/>
                  </a:lnTo>
                  <a:lnTo>
                    <a:pt x="5240" y="16527"/>
                  </a:lnTo>
                  <a:lnTo>
                    <a:pt x="5240" y="16593"/>
                  </a:lnTo>
                  <a:close/>
                  <a:moveTo>
                    <a:pt x="4974" y="16593"/>
                  </a:moveTo>
                  <a:lnTo>
                    <a:pt x="4774" y="16593"/>
                  </a:lnTo>
                  <a:lnTo>
                    <a:pt x="4774" y="16527"/>
                  </a:lnTo>
                  <a:lnTo>
                    <a:pt x="4974" y="16527"/>
                  </a:lnTo>
                  <a:lnTo>
                    <a:pt x="4974" y="16593"/>
                  </a:lnTo>
                  <a:close/>
                  <a:moveTo>
                    <a:pt x="4707" y="16593"/>
                  </a:moveTo>
                  <a:lnTo>
                    <a:pt x="4507" y="16593"/>
                  </a:lnTo>
                  <a:lnTo>
                    <a:pt x="4507" y="16527"/>
                  </a:lnTo>
                  <a:lnTo>
                    <a:pt x="4707" y="16527"/>
                  </a:lnTo>
                  <a:lnTo>
                    <a:pt x="4707" y="16593"/>
                  </a:lnTo>
                  <a:close/>
                  <a:moveTo>
                    <a:pt x="4440" y="16593"/>
                  </a:moveTo>
                  <a:lnTo>
                    <a:pt x="4240" y="16593"/>
                  </a:lnTo>
                  <a:lnTo>
                    <a:pt x="4240" y="16527"/>
                  </a:lnTo>
                  <a:lnTo>
                    <a:pt x="4440" y="16527"/>
                  </a:lnTo>
                  <a:lnTo>
                    <a:pt x="4440" y="16593"/>
                  </a:lnTo>
                  <a:close/>
                  <a:moveTo>
                    <a:pt x="4174" y="16593"/>
                  </a:moveTo>
                  <a:lnTo>
                    <a:pt x="3974" y="16593"/>
                  </a:lnTo>
                  <a:lnTo>
                    <a:pt x="3974" y="16527"/>
                  </a:lnTo>
                  <a:lnTo>
                    <a:pt x="4174" y="16527"/>
                  </a:lnTo>
                  <a:lnTo>
                    <a:pt x="4174" y="16593"/>
                  </a:lnTo>
                  <a:close/>
                  <a:moveTo>
                    <a:pt x="3907" y="16593"/>
                  </a:moveTo>
                  <a:lnTo>
                    <a:pt x="3707" y="16593"/>
                  </a:lnTo>
                  <a:lnTo>
                    <a:pt x="3707" y="16527"/>
                  </a:lnTo>
                  <a:lnTo>
                    <a:pt x="3907" y="16527"/>
                  </a:lnTo>
                  <a:lnTo>
                    <a:pt x="3907" y="16593"/>
                  </a:lnTo>
                  <a:close/>
                  <a:moveTo>
                    <a:pt x="3640" y="16593"/>
                  </a:moveTo>
                  <a:lnTo>
                    <a:pt x="3440" y="16593"/>
                  </a:lnTo>
                  <a:lnTo>
                    <a:pt x="3440" y="16527"/>
                  </a:lnTo>
                  <a:lnTo>
                    <a:pt x="3640" y="16527"/>
                  </a:lnTo>
                  <a:lnTo>
                    <a:pt x="3640" y="16593"/>
                  </a:lnTo>
                  <a:close/>
                  <a:moveTo>
                    <a:pt x="3374" y="16593"/>
                  </a:moveTo>
                  <a:lnTo>
                    <a:pt x="3174" y="16593"/>
                  </a:lnTo>
                  <a:lnTo>
                    <a:pt x="3174" y="16527"/>
                  </a:lnTo>
                  <a:lnTo>
                    <a:pt x="3374" y="16527"/>
                  </a:lnTo>
                  <a:lnTo>
                    <a:pt x="3374" y="16593"/>
                  </a:lnTo>
                  <a:close/>
                  <a:moveTo>
                    <a:pt x="3107" y="16593"/>
                  </a:moveTo>
                  <a:lnTo>
                    <a:pt x="2907" y="16593"/>
                  </a:lnTo>
                  <a:lnTo>
                    <a:pt x="2907" y="16527"/>
                  </a:lnTo>
                  <a:lnTo>
                    <a:pt x="3107" y="16527"/>
                  </a:lnTo>
                  <a:lnTo>
                    <a:pt x="3107" y="16593"/>
                  </a:lnTo>
                  <a:close/>
                  <a:moveTo>
                    <a:pt x="2840" y="16593"/>
                  </a:moveTo>
                  <a:lnTo>
                    <a:pt x="2640" y="16593"/>
                  </a:lnTo>
                  <a:lnTo>
                    <a:pt x="2640" y="16527"/>
                  </a:lnTo>
                  <a:lnTo>
                    <a:pt x="2840" y="16527"/>
                  </a:lnTo>
                  <a:lnTo>
                    <a:pt x="2840" y="16593"/>
                  </a:lnTo>
                  <a:close/>
                  <a:moveTo>
                    <a:pt x="2574" y="16593"/>
                  </a:moveTo>
                  <a:lnTo>
                    <a:pt x="2374" y="16593"/>
                  </a:lnTo>
                  <a:lnTo>
                    <a:pt x="2374" y="16527"/>
                  </a:lnTo>
                  <a:lnTo>
                    <a:pt x="2574" y="16527"/>
                  </a:lnTo>
                  <a:lnTo>
                    <a:pt x="2574" y="16593"/>
                  </a:lnTo>
                  <a:close/>
                  <a:moveTo>
                    <a:pt x="2307" y="16593"/>
                  </a:moveTo>
                  <a:lnTo>
                    <a:pt x="2107" y="16593"/>
                  </a:lnTo>
                  <a:lnTo>
                    <a:pt x="2107" y="16527"/>
                  </a:lnTo>
                  <a:lnTo>
                    <a:pt x="2307" y="16527"/>
                  </a:lnTo>
                  <a:lnTo>
                    <a:pt x="2307" y="16593"/>
                  </a:lnTo>
                  <a:close/>
                  <a:moveTo>
                    <a:pt x="2040" y="16593"/>
                  </a:moveTo>
                  <a:lnTo>
                    <a:pt x="1840" y="16593"/>
                  </a:lnTo>
                  <a:lnTo>
                    <a:pt x="1840" y="16527"/>
                  </a:lnTo>
                  <a:lnTo>
                    <a:pt x="2040" y="16527"/>
                  </a:lnTo>
                  <a:lnTo>
                    <a:pt x="2040" y="16593"/>
                  </a:lnTo>
                  <a:close/>
                  <a:moveTo>
                    <a:pt x="1774" y="16593"/>
                  </a:moveTo>
                  <a:lnTo>
                    <a:pt x="1574" y="16593"/>
                  </a:lnTo>
                  <a:lnTo>
                    <a:pt x="1574" y="16527"/>
                  </a:lnTo>
                  <a:lnTo>
                    <a:pt x="1774" y="16527"/>
                  </a:lnTo>
                  <a:lnTo>
                    <a:pt x="1774" y="16593"/>
                  </a:lnTo>
                  <a:close/>
                  <a:moveTo>
                    <a:pt x="1507" y="16593"/>
                  </a:moveTo>
                  <a:lnTo>
                    <a:pt x="1307" y="16593"/>
                  </a:lnTo>
                  <a:lnTo>
                    <a:pt x="1307" y="16527"/>
                  </a:lnTo>
                  <a:lnTo>
                    <a:pt x="1507" y="16527"/>
                  </a:lnTo>
                  <a:lnTo>
                    <a:pt x="1507" y="16593"/>
                  </a:lnTo>
                  <a:close/>
                  <a:moveTo>
                    <a:pt x="1240" y="16593"/>
                  </a:moveTo>
                  <a:lnTo>
                    <a:pt x="1040" y="16593"/>
                  </a:lnTo>
                  <a:lnTo>
                    <a:pt x="1040" y="16527"/>
                  </a:lnTo>
                  <a:lnTo>
                    <a:pt x="1240" y="16527"/>
                  </a:lnTo>
                  <a:lnTo>
                    <a:pt x="1240" y="16593"/>
                  </a:lnTo>
                  <a:close/>
                  <a:moveTo>
                    <a:pt x="974" y="16593"/>
                  </a:moveTo>
                  <a:lnTo>
                    <a:pt x="774" y="16593"/>
                  </a:lnTo>
                  <a:lnTo>
                    <a:pt x="774" y="16527"/>
                  </a:lnTo>
                  <a:lnTo>
                    <a:pt x="974" y="16527"/>
                  </a:lnTo>
                  <a:lnTo>
                    <a:pt x="974" y="16593"/>
                  </a:lnTo>
                  <a:close/>
                  <a:moveTo>
                    <a:pt x="707" y="16593"/>
                  </a:moveTo>
                  <a:lnTo>
                    <a:pt x="507" y="16593"/>
                  </a:lnTo>
                  <a:lnTo>
                    <a:pt x="507" y="16527"/>
                  </a:lnTo>
                  <a:lnTo>
                    <a:pt x="707" y="16527"/>
                  </a:lnTo>
                  <a:lnTo>
                    <a:pt x="707" y="16593"/>
                  </a:lnTo>
                  <a:close/>
                  <a:moveTo>
                    <a:pt x="440" y="16593"/>
                  </a:moveTo>
                  <a:lnTo>
                    <a:pt x="240" y="16593"/>
                  </a:lnTo>
                  <a:lnTo>
                    <a:pt x="240" y="16527"/>
                  </a:lnTo>
                  <a:lnTo>
                    <a:pt x="440" y="16527"/>
                  </a:lnTo>
                  <a:lnTo>
                    <a:pt x="440" y="16593"/>
                  </a:lnTo>
                  <a:close/>
                  <a:moveTo>
                    <a:pt x="174" y="16593"/>
                  </a:moveTo>
                  <a:lnTo>
                    <a:pt x="34" y="16593"/>
                  </a:lnTo>
                  <a:lnTo>
                    <a:pt x="34" y="16527"/>
                  </a:lnTo>
                  <a:lnTo>
                    <a:pt x="174" y="16527"/>
                  </a:lnTo>
                  <a:lnTo>
                    <a:pt x="174" y="165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145EE1F6-D9E8-4399-AF43-84294563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455" y="834024"/>
              <a:ext cx="30905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Внешний контур оптимизации</a:t>
              </a: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78845B8-81C9-4404-881F-8A085EB5B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517" y="7858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3826C86B-CEB6-4351-AAA6-295481D9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516" y="1003301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Freeform 125">
              <a:extLst>
                <a:ext uri="{FF2B5EF4-FFF2-40B4-BE49-F238E27FC236}">
                  <a16:creationId xmlns:a16="http://schemas.microsoft.com/office/drawing/2014/main" id="{E85230D0-22C5-4D71-A4AB-99D52E004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90" y="2610183"/>
              <a:ext cx="5790173" cy="1165225"/>
            </a:xfrm>
            <a:custGeom>
              <a:avLst/>
              <a:gdLst>
                <a:gd name="T0" fmla="*/ 0 w 13559"/>
                <a:gd name="T1" fmla="*/ 584 h 3506"/>
                <a:gd name="T2" fmla="*/ 585 w 13559"/>
                <a:gd name="T3" fmla="*/ 0 h 3506"/>
                <a:gd name="T4" fmla="*/ 12974 w 13559"/>
                <a:gd name="T5" fmla="*/ 0 h 3506"/>
                <a:gd name="T6" fmla="*/ 13559 w 13559"/>
                <a:gd name="T7" fmla="*/ 584 h 3506"/>
                <a:gd name="T8" fmla="*/ 13559 w 13559"/>
                <a:gd name="T9" fmla="*/ 2922 h 3506"/>
                <a:gd name="T10" fmla="*/ 12974 w 13559"/>
                <a:gd name="T11" fmla="*/ 3506 h 3506"/>
                <a:gd name="T12" fmla="*/ 585 w 13559"/>
                <a:gd name="T13" fmla="*/ 3506 h 3506"/>
                <a:gd name="T14" fmla="*/ 0 w 13559"/>
                <a:gd name="T15" fmla="*/ 2922 h 3506"/>
                <a:gd name="T16" fmla="*/ 0 w 13559"/>
                <a:gd name="T17" fmla="*/ 584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59" h="3506">
                  <a:moveTo>
                    <a:pt x="0" y="584"/>
                  </a:moveTo>
                  <a:cubicBezTo>
                    <a:pt x="0" y="261"/>
                    <a:pt x="262" y="0"/>
                    <a:pt x="585" y="0"/>
                  </a:cubicBezTo>
                  <a:lnTo>
                    <a:pt x="12974" y="0"/>
                  </a:lnTo>
                  <a:cubicBezTo>
                    <a:pt x="13297" y="0"/>
                    <a:pt x="13559" y="261"/>
                    <a:pt x="13559" y="584"/>
                  </a:cubicBezTo>
                  <a:lnTo>
                    <a:pt x="13559" y="2922"/>
                  </a:lnTo>
                  <a:cubicBezTo>
                    <a:pt x="13559" y="3245"/>
                    <a:pt x="13297" y="3506"/>
                    <a:pt x="12974" y="3506"/>
                  </a:cubicBezTo>
                  <a:lnTo>
                    <a:pt x="585" y="3506"/>
                  </a:lnTo>
                  <a:cubicBezTo>
                    <a:pt x="262" y="3506"/>
                    <a:pt x="0" y="3245"/>
                    <a:pt x="0" y="2922"/>
                  </a:cubicBezTo>
                  <a:lnTo>
                    <a:pt x="0" y="5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5" name="Rectangle 126">
              <a:extLst>
                <a:ext uri="{FF2B5EF4-FFF2-40B4-BE49-F238E27FC236}">
                  <a16:creationId xmlns:a16="http://schemas.microsoft.com/office/drawing/2014/main" id="{1BA5F2F2-3C74-429E-88A5-F52A2802E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2265" y="2718133"/>
              <a:ext cx="27010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ИМИТАЦИОННАЯ МОДЕЛЬ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27">
              <a:extLst>
                <a:ext uri="{FF2B5EF4-FFF2-40B4-BE49-F238E27FC236}">
                  <a16:creationId xmlns:a16="http://schemas.microsoft.com/office/drawing/2014/main" id="{E9996993-5417-4485-A2B1-D25C6F2E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644" y="2718133"/>
              <a:ext cx="577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Freeform 128">
              <a:extLst>
                <a:ext uri="{FF2B5EF4-FFF2-40B4-BE49-F238E27FC236}">
                  <a16:creationId xmlns:a16="http://schemas.microsoft.com/office/drawing/2014/main" id="{CE66AB93-4283-40FA-9ABD-C9A7B40D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5720" y="4218568"/>
              <a:ext cx="2735836" cy="1355181"/>
            </a:xfrm>
            <a:custGeom>
              <a:avLst/>
              <a:gdLst>
                <a:gd name="T0" fmla="*/ 0 w 6406"/>
                <a:gd name="T1" fmla="*/ 679 h 4074"/>
                <a:gd name="T2" fmla="*/ 679 w 6406"/>
                <a:gd name="T3" fmla="*/ 0 h 4074"/>
                <a:gd name="T4" fmla="*/ 5728 w 6406"/>
                <a:gd name="T5" fmla="*/ 0 h 4074"/>
                <a:gd name="T6" fmla="*/ 6406 w 6406"/>
                <a:gd name="T7" fmla="*/ 679 h 4074"/>
                <a:gd name="T8" fmla="*/ 6406 w 6406"/>
                <a:gd name="T9" fmla="*/ 3395 h 4074"/>
                <a:gd name="T10" fmla="*/ 5728 w 6406"/>
                <a:gd name="T11" fmla="*/ 4074 h 4074"/>
                <a:gd name="T12" fmla="*/ 679 w 6406"/>
                <a:gd name="T13" fmla="*/ 4074 h 4074"/>
                <a:gd name="T14" fmla="*/ 0 w 6406"/>
                <a:gd name="T15" fmla="*/ 3395 h 4074"/>
                <a:gd name="T16" fmla="*/ 0 w 6406"/>
                <a:gd name="T17" fmla="*/ 679 h 4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06" h="4074">
                  <a:moveTo>
                    <a:pt x="0" y="679"/>
                  </a:moveTo>
                  <a:cubicBezTo>
                    <a:pt x="0" y="304"/>
                    <a:pt x="304" y="0"/>
                    <a:pt x="679" y="0"/>
                  </a:cubicBezTo>
                  <a:lnTo>
                    <a:pt x="5728" y="0"/>
                  </a:lnTo>
                  <a:cubicBezTo>
                    <a:pt x="6103" y="0"/>
                    <a:pt x="6406" y="304"/>
                    <a:pt x="6406" y="679"/>
                  </a:cubicBezTo>
                  <a:lnTo>
                    <a:pt x="6406" y="3395"/>
                  </a:lnTo>
                  <a:cubicBezTo>
                    <a:pt x="6406" y="3770"/>
                    <a:pt x="6103" y="4074"/>
                    <a:pt x="5728" y="4074"/>
                  </a:cubicBezTo>
                  <a:lnTo>
                    <a:pt x="679" y="4074"/>
                  </a:lnTo>
                  <a:cubicBezTo>
                    <a:pt x="304" y="4074"/>
                    <a:pt x="0" y="3770"/>
                    <a:pt x="0" y="3395"/>
                  </a:cubicBezTo>
                  <a:lnTo>
                    <a:pt x="0" y="679"/>
                  </a:lnTo>
                  <a:close/>
                </a:path>
              </a:pathLst>
            </a:custGeom>
            <a:solidFill>
              <a:srgbClr val="8EB4E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8" name="Rectangle 132">
              <a:extLst>
                <a:ext uri="{FF2B5EF4-FFF2-40B4-BE49-F238E27FC236}">
                  <a16:creationId xmlns:a16="http://schemas.microsoft.com/office/drawing/2014/main" id="{BD9925A0-8B25-4F46-82B6-FE273DA40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7269" y="50657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33">
              <a:extLst>
                <a:ext uri="{FF2B5EF4-FFF2-40B4-BE49-F238E27FC236}">
                  <a16:creationId xmlns:a16="http://schemas.microsoft.com/office/drawing/2014/main" id="{28801E37-8C19-4C54-9B71-3D9A295D0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4012" y="4534890"/>
              <a:ext cx="190950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Движок оперативного планирования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34">
              <a:extLst>
                <a:ext uri="{FF2B5EF4-FFF2-40B4-BE49-F238E27FC236}">
                  <a16:creationId xmlns:a16="http://schemas.microsoft.com/office/drawing/2014/main" id="{C4E775D3-E860-4BAC-9EE8-978C0D66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9687" y="50657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36">
              <a:extLst>
                <a:ext uri="{FF2B5EF4-FFF2-40B4-BE49-F238E27FC236}">
                  <a16:creationId xmlns:a16="http://schemas.microsoft.com/office/drawing/2014/main" id="{0D7E5C0C-7A52-419E-81C4-33A0B8D7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1979" y="52816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Freeform 137">
              <a:extLst>
                <a:ext uri="{FF2B5EF4-FFF2-40B4-BE49-F238E27FC236}">
                  <a16:creationId xmlns:a16="http://schemas.microsoft.com/office/drawing/2014/main" id="{AC911907-ADBF-42B5-A9B3-BB41C77C8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428" y="1127126"/>
              <a:ext cx="9079301" cy="563563"/>
            </a:xfrm>
            <a:custGeom>
              <a:avLst/>
              <a:gdLst>
                <a:gd name="T0" fmla="*/ 0 w 21265"/>
                <a:gd name="T1" fmla="*/ 0 h 1697"/>
                <a:gd name="T2" fmla="*/ 20982 w 21265"/>
                <a:gd name="T3" fmla="*/ 0 h 1697"/>
                <a:gd name="T4" fmla="*/ 21265 w 21265"/>
                <a:gd name="T5" fmla="*/ 283 h 1697"/>
                <a:gd name="T6" fmla="*/ 21265 w 21265"/>
                <a:gd name="T7" fmla="*/ 1697 h 1697"/>
                <a:gd name="T8" fmla="*/ 0 w 21265"/>
                <a:gd name="T9" fmla="*/ 1697 h 1697"/>
                <a:gd name="T10" fmla="*/ 0 w 21265"/>
                <a:gd name="T11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65" h="1697">
                  <a:moveTo>
                    <a:pt x="0" y="0"/>
                  </a:moveTo>
                  <a:lnTo>
                    <a:pt x="20982" y="0"/>
                  </a:lnTo>
                  <a:cubicBezTo>
                    <a:pt x="21138" y="0"/>
                    <a:pt x="21265" y="127"/>
                    <a:pt x="21265" y="283"/>
                  </a:cubicBezTo>
                  <a:lnTo>
                    <a:pt x="21265" y="1697"/>
                  </a:lnTo>
                  <a:lnTo>
                    <a:pt x="0" y="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E5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3" name="Freeform 138">
              <a:extLst>
                <a:ext uri="{FF2B5EF4-FFF2-40B4-BE49-F238E27FC236}">
                  <a16:creationId xmlns:a16="http://schemas.microsoft.com/office/drawing/2014/main" id="{8D7D364A-6583-46C5-988D-080B9CD7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428" y="1127126"/>
              <a:ext cx="9079301" cy="563563"/>
            </a:xfrm>
            <a:custGeom>
              <a:avLst/>
              <a:gdLst>
                <a:gd name="T0" fmla="*/ 0 w 21265"/>
                <a:gd name="T1" fmla="*/ 0 h 1697"/>
                <a:gd name="T2" fmla="*/ 20982 w 21265"/>
                <a:gd name="T3" fmla="*/ 0 h 1697"/>
                <a:gd name="T4" fmla="*/ 21265 w 21265"/>
                <a:gd name="T5" fmla="*/ 283 h 1697"/>
                <a:gd name="T6" fmla="*/ 21265 w 21265"/>
                <a:gd name="T7" fmla="*/ 1697 h 1697"/>
                <a:gd name="T8" fmla="*/ 0 w 21265"/>
                <a:gd name="T9" fmla="*/ 1697 h 1697"/>
                <a:gd name="T10" fmla="*/ 0 w 21265"/>
                <a:gd name="T11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65" h="1697">
                  <a:moveTo>
                    <a:pt x="0" y="0"/>
                  </a:moveTo>
                  <a:lnTo>
                    <a:pt x="20982" y="0"/>
                  </a:lnTo>
                  <a:cubicBezTo>
                    <a:pt x="21138" y="0"/>
                    <a:pt x="21265" y="127"/>
                    <a:pt x="21265" y="283"/>
                  </a:cubicBezTo>
                  <a:lnTo>
                    <a:pt x="21265" y="1697"/>
                  </a:lnTo>
                  <a:lnTo>
                    <a:pt x="0" y="16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>
              <a:solidFill>
                <a:srgbClr val="44546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4" name="Rectangle 139">
              <a:extLst>
                <a:ext uri="{FF2B5EF4-FFF2-40B4-BE49-F238E27FC236}">
                  <a16:creationId xmlns:a16="http://schemas.microsoft.com/office/drawing/2014/main" id="{93A5FFFC-DE26-4AE4-B65E-35B1CBE9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598" y="1300163"/>
              <a:ext cx="23291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Экономические расчёты</a:t>
              </a: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40">
              <a:extLst>
                <a:ext uri="{FF2B5EF4-FFF2-40B4-BE49-F238E27FC236}">
                  <a16:creationId xmlns:a16="http://schemas.microsoft.com/office/drawing/2014/main" id="{1DB3A1F9-8F72-472E-BB3A-8868C593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850" y="1341438"/>
              <a:ext cx="384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141">
              <a:extLst>
                <a:ext uri="{FF2B5EF4-FFF2-40B4-BE49-F238E27FC236}">
                  <a16:creationId xmlns:a16="http://schemas.microsoft.com/office/drawing/2014/main" id="{7748E17C-2712-48E9-9179-7BCCA9AB3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428" y="1681163"/>
              <a:ext cx="4593755" cy="579438"/>
            </a:xfrm>
            <a:prstGeom prst="rect">
              <a:avLst/>
            </a:prstGeom>
            <a:solidFill>
              <a:srgbClr val="C3D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7" name="Rectangle 142">
              <a:extLst>
                <a:ext uri="{FF2B5EF4-FFF2-40B4-BE49-F238E27FC236}">
                  <a16:creationId xmlns:a16="http://schemas.microsoft.com/office/drawing/2014/main" id="{0C82501F-1E18-48DE-AAAF-5F315F14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428" y="1681163"/>
              <a:ext cx="4593755" cy="579438"/>
            </a:xfrm>
            <a:prstGeom prst="rect">
              <a:avLst/>
            </a:prstGeom>
            <a:solidFill>
              <a:srgbClr val="7FE5D2"/>
            </a:solidFill>
            <a:ln w="285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28" name="Rectangle 143">
              <a:extLst>
                <a:ext uri="{FF2B5EF4-FFF2-40B4-BE49-F238E27FC236}">
                  <a16:creationId xmlns:a16="http://schemas.microsoft.com/office/drawing/2014/main" id="{2E6639D2-C269-4826-8DEA-5B9BEE4B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430" y="1849438"/>
              <a:ext cx="6924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CAPEX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144">
              <a:extLst>
                <a:ext uri="{FF2B5EF4-FFF2-40B4-BE49-F238E27FC236}">
                  <a16:creationId xmlns:a16="http://schemas.microsoft.com/office/drawing/2014/main" id="{BA289443-72FF-4696-9F74-28C4A3877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180" y="1849438"/>
              <a:ext cx="577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145">
              <a:extLst>
                <a:ext uri="{FF2B5EF4-FFF2-40B4-BE49-F238E27FC236}">
                  <a16:creationId xmlns:a16="http://schemas.microsoft.com/office/drawing/2014/main" id="{264B58B3-03B7-4915-A19F-41FC5D79B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266" y="1681163"/>
              <a:ext cx="4479421" cy="579438"/>
            </a:xfrm>
            <a:prstGeom prst="rect">
              <a:avLst/>
            </a:prstGeom>
            <a:solidFill>
              <a:srgbClr val="C3D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1" name="Rectangle 146">
              <a:extLst>
                <a:ext uri="{FF2B5EF4-FFF2-40B4-BE49-F238E27FC236}">
                  <a16:creationId xmlns:a16="http://schemas.microsoft.com/office/drawing/2014/main" id="{9D7FC526-237F-45BE-B0AE-9EBF96AA5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266" y="1681163"/>
              <a:ext cx="4479421" cy="579438"/>
            </a:xfrm>
            <a:prstGeom prst="rect">
              <a:avLst/>
            </a:prstGeom>
            <a:solidFill>
              <a:srgbClr val="7FE5D2"/>
            </a:solidFill>
            <a:ln w="28575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2" name="Rectangle 147">
              <a:extLst>
                <a:ext uri="{FF2B5EF4-FFF2-40B4-BE49-F238E27FC236}">
                  <a16:creationId xmlns:a16="http://schemas.microsoft.com/office/drawing/2014/main" id="{3F532D68-A4FF-4C8C-ADC3-94BAC75D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268" y="1849438"/>
              <a:ext cx="1603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O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3" name="Rectangle 148">
              <a:extLst>
                <a:ext uri="{FF2B5EF4-FFF2-40B4-BE49-F238E27FC236}">
                  <a16:creationId xmlns:a16="http://schemas.microsoft.com/office/drawing/2014/main" id="{1CA0B6F0-59A7-4715-83DC-DD2F75D0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6726" y="1849438"/>
              <a:ext cx="4087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PEX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149">
              <a:extLst>
                <a:ext uri="{FF2B5EF4-FFF2-40B4-BE49-F238E27FC236}">
                  <a16:creationId xmlns:a16="http://schemas.microsoft.com/office/drawing/2014/main" id="{B5B53239-04C8-46A0-A070-A7CB29A8C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727" y="1849438"/>
              <a:ext cx="577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8C369979-5BE7-47CD-99D8-492B43630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6095" y="2262188"/>
              <a:ext cx="179667" cy="1980000"/>
            </a:xfrm>
            <a:custGeom>
              <a:avLst/>
              <a:gdLst>
                <a:gd name="T0" fmla="*/ 44 w 88"/>
                <a:gd name="T1" fmla="*/ 1472 h 1472"/>
                <a:gd name="T2" fmla="*/ 35 w 88"/>
                <a:gd name="T3" fmla="*/ 52 h 1472"/>
                <a:gd name="T4" fmla="*/ 52 w 88"/>
                <a:gd name="T5" fmla="*/ 52 h 1472"/>
                <a:gd name="T6" fmla="*/ 61 w 88"/>
                <a:gd name="T7" fmla="*/ 1471 h 1472"/>
                <a:gd name="T8" fmla="*/ 44 w 88"/>
                <a:gd name="T9" fmla="*/ 1472 h 1472"/>
                <a:gd name="T10" fmla="*/ 44 w 88"/>
                <a:gd name="T11" fmla="*/ 52 h 1472"/>
                <a:gd name="T12" fmla="*/ 0 w 88"/>
                <a:gd name="T13" fmla="*/ 87 h 1472"/>
                <a:gd name="T14" fmla="*/ 43 w 88"/>
                <a:gd name="T15" fmla="*/ 0 h 1472"/>
                <a:gd name="T16" fmla="*/ 88 w 88"/>
                <a:gd name="T17" fmla="*/ 86 h 1472"/>
                <a:gd name="T18" fmla="*/ 44 w 88"/>
                <a:gd name="T19" fmla="*/ 5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472">
                  <a:moveTo>
                    <a:pt x="44" y="1472"/>
                  </a:moveTo>
                  <a:lnTo>
                    <a:pt x="35" y="52"/>
                  </a:lnTo>
                  <a:lnTo>
                    <a:pt x="52" y="52"/>
                  </a:lnTo>
                  <a:lnTo>
                    <a:pt x="61" y="1471"/>
                  </a:lnTo>
                  <a:lnTo>
                    <a:pt x="44" y="1472"/>
                  </a:lnTo>
                  <a:close/>
                  <a:moveTo>
                    <a:pt x="44" y="52"/>
                  </a:moveTo>
                  <a:lnTo>
                    <a:pt x="0" y="87"/>
                  </a:lnTo>
                  <a:lnTo>
                    <a:pt x="43" y="0"/>
                  </a:lnTo>
                  <a:lnTo>
                    <a:pt x="88" y="86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6" name="Freeform 151">
              <a:extLst>
                <a:ext uri="{FF2B5EF4-FFF2-40B4-BE49-F238E27FC236}">
                  <a16:creationId xmlns:a16="http://schemas.microsoft.com/office/drawing/2014/main" id="{3F7791D1-021E-4798-8F27-984B569A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648" y="4213262"/>
              <a:ext cx="2966545" cy="1360488"/>
            </a:xfrm>
            <a:custGeom>
              <a:avLst/>
              <a:gdLst>
                <a:gd name="T0" fmla="*/ 0 w 13900"/>
                <a:gd name="T1" fmla="*/ 0 h 8193"/>
                <a:gd name="T2" fmla="*/ 12535 w 13900"/>
                <a:gd name="T3" fmla="*/ 0 h 8193"/>
                <a:gd name="T4" fmla="*/ 13900 w 13900"/>
                <a:gd name="T5" fmla="*/ 1366 h 8193"/>
                <a:gd name="T6" fmla="*/ 13900 w 13900"/>
                <a:gd name="T7" fmla="*/ 8193 h 8193"/>
                <a:gd name="T8" fmla="*/ 0 w 13900"/>
                <a:gd name="T9" fmla="*/ 8193 h 8193"/>
                <a:gd name="T10" fmla="*/ 0 w 13900"/>
                <a:gd name="T11" fmla="*/ 0 h 8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00" h="8193">
                  <a:moveTo>
                    <a:pt x="0" y="0"/>
                  </a:moveTo>
                  <a:lnTo>
                    <a:pt x="12535" y="0"/>
                  </a:lnTo>
                  <a:cubicBezTo>
                    <a:pt x="13289" y="0"/>
                    <a:pt x="13900" y="612"/>
                    <a:pt x="13900" y="1366"/>
                  </a:cubicBezTo>
                  <a:lnTo>
                    <a:pt x="13900" y="8193"/>
                  </a:lnTo>
                  <a:lnTo>
                    <a:pt x="0" y="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7" name="Rectangle 153">
              <a:extLst>
                <a:ext uri="{FF2B5EF4-FFF2-40B4-BE49-F238E27FC236}">
                  <a16:creationId xmlns:a16="http://schemas.microsoft.com/office/drawing/2014/main" id="{EB25DC96-083C-44AF-BA21-EF02217A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678" y="4303770"/>
              <a:ext cx="10756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Инженерные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154">
              <a:extLst>
                <a:ext uri="{FF2B5EF4-FFF2-40B4-BE49-F238E27FC236}">
                  <a16:creationId xmlns:a16="http://schemas.microsoft.com/office/drawing/2014/main" id="{A555035C-52DF-4BBF-A073-AB2C6E5B0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62" y="4303770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155">
              <a:extLst>
                <a:ext uri="{FF2B5EF4-FFF2-40B4-BE49-F238E27FC236}">
                  <a16:creationId xmlns:a16="http://schemas.microsoft.com/office/drawing/2014/main" id="{5D1D4E88-2CC2-4E42-A7A7-C98BB47ED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636" y="4518082"/>
              <a:ext cx="16751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проектные решения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156">
              <a:extLst>
                <a:ext uri="{FF2B5EF4-FFF2-40B4-BE49-F238E27FC236}">
                  <a16:creationId xmlns:a16="http://schemas.microsoft.com/office/drawing/2014/main" id="{60EACB8A-1425-4BEB-B6BF-92DDC20B0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763" y="4518082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" name="Rectangle 157">
              <a:extLst>
                <a:ext uri="{FF2B5EF4-FFF2-40B4-BE49-F238E27FC236}">
                  <a16:creationId xmlns:a16="http://schemas.microsoft.com/office/drawing/2014/main" id="{0259656B-4CE8-420A-AC0E-28A23B22A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720" y="4735570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" name="Rectangle 158">
              <a:extLst>
                <a:ext uri="{FF2B5EF4-FFF2-40B4-BE49-F238E27FC236}">
                  <a16:creationId xmlns:a16="http://schemas.microsoft.com/office/drawing/2014/main" id="{7616FEC6-23B8-465A-AA2D-ACD0930DF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677" y="4954645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" name="Rectangle 159">
              <a:extLst>
                <a:ext uri="{FF2B5EF4-FFF2-40B4-BE49-F238E27FC236}">
                  <a16:creationId xmlns:a16="http://schemas.microsoft.com/office/drawing/2014/main" id="{5E604E26-C9B2-4A3D-BAAF-FF2BD81D3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02" y="4959407"/>
              <a:ext cx="42319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Суда</a:t>
              </a:r>
              <a:endPara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" name="Rectangle 160">
              <a:extLst>
                <a:ext uri="{FF2B5EF4-FFF2-40B4-BE49-F238E27FC236}">
                  <a16:creationId xmlns:a16="http://schemas.microsoft.com/office/drawing/2014/main" id="{F57E32CA-E41B-4B92-92B2-B4BCF864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844" y="4959407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161">
              <a:extLst>
                <a:ext uri="{FF2B5EF4-FFF2-40B4-BE49-F238E27FC236}">
                  <a16:creationId xmlns:a16="http://schemas.microsoft.com/office/drawing/2014/main" id="{77F91EA3-611E-49D2-8F47-45D9BD59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677" y="5124507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" name="Rectangle 162">
              <a:extLst>
                <a:ext uri="{FF2B5EF4-FFF2-40B4-BE49-F238E27FC236}">
                  <a16:creationId xmlns:a16="http://schemas.microsoft.com/office/drawing/2014/main" id="{27FBD7FC-B67F-4CED-8CCC-9CBA68A50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02" y="5129270"/>
              <a:ext cx="24397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Береговая инфраструктура</a:t>
              </a:r>
              <a:endParaRPr kumimoji="0" lang="ru-RU" altLang="ru-RU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" name="Rectangle 163">
              <a:extLst>
                <a:ext uri="{FF2B5EF4-FFF2-40B4-BE49-F238E27FC236}">
                  <a16:creationId xmlns:a16="http://schemas.microsoft.com/office/drawing/2014/main" id="{219F91CB-9ACF-4990-8012-3451045B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513" y="5129270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8" name="Rectangle 164">
              <a:extLst>
                <a:ext uri="{FF2B5EF4-FFF2-40B4-BE49-F238E27FC236}">
                  <a16:creationId xmlns:a16="http://schemas.microsoft.com/office/drawing/2014/main" id="{4FBA85A1-39B1-46F2-8247-D339EE230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677" y="5291195"/>
              <a:ext cx="4648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9" name="Rectangle 165">
              <a:extLst>
                <a:ext uri="{FF2B5EF4-FFF2-40B4-BE49-F238E27FC236}">
                  <a16:creationId xmlns:a16="http://schemas.microsoft.com/office/drawing/2014/main" id="{537DD963-FEC6-476F-9720-A89E0B73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02" y="5297545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…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0" name="Rectangle 166">
              <a:extLst>
                <a:ext uri="{FF2B5EF4-FFF2-40B4-BE49-F238E27FC236}">
                  <a16:creationId xmlns:a16="http://schemas.microsoft.com/office/drawing/2014/main" id="{C0382A02-47F8-4893-B4F4-54B5E682E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219" y="5297545"/>
              <a:ext cx="384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Freeform 167">
              <a:extLst>
                <a:ext uri="{FF2B5EF4-FFF2-40B4-BE49-F238E27FC236}">
                  <a16:creationId xmlns:a16="http://schemas.microsoft.com/office/drawing/2014/main" id="{B931D16D-0DE7-469D-8000-92E74D689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934" y="3749731"/>
              <a:ext cx="179668" cy="465139"/>
            </a:xfrm>
            <a:custGeom>
              <a:avLst/>
              <a:gdLst>
                <a:gd name="T0" fmla="*/ 52 w 87"/>
                <a:gd name="T1" fmla="*/ 392 h 392"/>
                <a:gd name="T2" fmla="*/ 52 w 87"/>
                <a:gd name="T3" fmla="*/ 52 h 392"/>
                <a:gd name="T4" fmla="*/ 34 w 87"/>
                <a:gd name="T5" fmla="*/ 52 h 392"/>
                <a:gd name="T6" fmla="*/ 34 w 87"/>
                <a:gd name="T7" fmla="*/ 392 h 392"/>
                <a:gd name="T8" fmla="*/ 52 w 87"/>
                <a:gd name="T9" fmla="*/ 392 h 392"/>
                <a:gd name="T10" fmla="*/ 43 w 87"/>
                <a:gd name="T11" fmla="*/ 52 h 392"/>
                <a:gd name="T12" fmla="*/ 87 w 87"/>
                <a:gd name="T13" fmla="*/ 87 h 392"/>
                <a:gd name="T14" fmla="*/ 43 w 87"/>
                <a:gd name="T15" fmla="*/ 0 h 392"/>
                <a:gd name="T16" fmla="*/ 0 w 87"/>
                <a:gd name="T17" fmla="*/ 87 h 392"/>
                <a:gd name="T18" fmla="*/ 43 w 87"/>
                <a:gd name="T19" fmla="*/ 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92">
                  <a:moveTo>
                    <a:pt x="52" y="392"/>
                  </a:moveTo>
                  <a:lnTo>
                    <a:pt x="52" y="52"/>
                  </a:lnTo>
                  <a:lnTo>
                    <a:pt x="34" y="52"/>
                  </a:lnTo>
                  <a:lnTo>
                    <a:pt x="34" y="392"/>
                  </a:lnTo>
                  <a:lnTo>
                    <a:pt x="52" y="392"/>
                  </a:lnTo>
                  <a:close/>
                  <a:moveTo>
                    <a:pt x="43" y="52"/>
                  </a:moveTo>
                  <a:lnTo>
                    <a:pt x="87" y="87"/>
                  </a:lnTo>
                  <a:lnTo>
                    <a:pt x="43" y="0"/>
                  </a:lnTo>
                  <a:lnTo>
                    <a:pt x="0" y="87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52" name="Freeform 168">
              <a:extLst>
                <a:ext uri="{FF2B5EF4-FFF2-40B4-BE49-F238E27FC236}">
                  <a16:creationId xmlns:a16="http://schemas.microsoft.com/office/drawing/2014/main" id="{4F2476CE-90F0-4E85-AD0C-FB98D9EA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856" y="4208824"/>
              <a:ext cx="2968586" cy="1360488"/>
            </a:xfrm>
            <a:custGeom>
              <a:avLst/>
              <a:gdLst>
                <a:gd name="T0" fmla="*/ 0 w 6950"/>
                <a:gd name="T1" fmla="*/ 0 h 4097"/>
                <a:gd name="T2" fmla="*/ 6267 w 6950"/>
                <a:gd name="T3" fmla="*/ 0 h 4097"/>
                <a:gd name="T4" fmla="*/ 6950 w 6950"/>
                <a:gd name="T5" fmla="*/ 683 h 4097"/>
                <a:gd name="T6" fmla="*/ 6950 w 6950"/>
                <a:gd name="T7" fmla="*/ 4097 h 4097"/>
                <a:gd name="T8" fmla="*/ 0 w 6950"/>
                <a:gd name="T9" fmla="*/ 4097 h 4097"/>
                <a:gd name="T10" fmla="*/ 0 w 6950"/>
                <a:gd name="T11" fmla="*/ 0 h 4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0" h="4097">
                  <a:moveTo>
                    <a:pt x="0" y="0"/>
                  </a:moveTo>
                  <a:lnTo>
                    <a:pt x="6267" y="0"/>
                  </a:lnTo>
                  <a:cubicBezTo>
                    <a:pt x="6644" y="0"/>
                    <a:pt x="6950" y="306"/>
                    <a:pt x="6950" y="683"/>
                  </a:cubicBezTo>
                  <a:lnTo>
                    <a:pt x="6950" y="4097"/>
                  </a:lnTo>
                  <a:lnTo>
                    <a:pt x="0" y="4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53" name="Rectangle 170">
              <a:extLst>
                <a:ext uri="{FF2B5EF4-FFF2-40B4-BE49-F238E27FC236}">
                  <a16:creationId xmlns:a16="http://schemas.microsoft.com/office/drawing/2014/main" id="{6619E167-4384-4CE1-989F-FE3CD5A93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932" y="4321232"/>
              <a:ext cx="12070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Конфигурация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171">
              <a:extLst>
                <a:ext uri="{FF2B5EF4-FFF2-40B4-BE49-F238E27FC236}">
                  <a16:creationId xmlns:a16="http://schemas.microsoft.com/office/drawing/2014/main" id="{05CDD5FD-DA1B-4A33-B9FF-8511A56AC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391" y="4321232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Rectangle 172">
              <a:extLst>
                <a:ext uri="{FF2B5EF4-FFF2-40B4-BE49-F238E27FC236}">
                  <a16:creationId xmlns:a16="http://schemas.microsoft.com/office/drawing/2014/main" id="{F4C8149B-32B7-41BD-8204-31D007F0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514" y="4535545"/>
              <a:ext cx="19123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транспортной системы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6" name="Rectangle 173">
              <a:extLst>
                <a:ext uri="{FF2B5EF4-FFF2-40B4-BE49-F238E27FC236}">
                  <a16:creationId xmlns:a16="http://schemas.microsoft.com/office/drawing/2014/main" id="{703208CF-F797-402D-ACFF-B0DD7DB2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808" y="4535545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7" name="Rectangle 174">
              <a:extLst>
                <a:ext uri="{FF2B5EF4-FFF2-40B4-BE49-F238E27FC236}">
                  <a16:creationId xmlns:a16="http://schemas.microsoft.com/office/drawing/2014/main" id="{FC57D82F-1D87-4147-A770-30885DA1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141" y="4753032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Rectangle 175">
              <a:extLst>
                <a:ext uri="{FF2B5EF4-FFF2-40B4-BE49-F238E27FC236}">
                  <a16:creationId xmlns:a16="http://schemas.microsoft.com/office/drawing/2014/main" id="{FA9D79D6-0E97-4439-A689-CFB9C296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39" y="4968932"/>
              <a:ext cx="4648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Rectangle 176">
              <a:extLst>
                <a:ext uri="{FF2B5EF4-FFF2-40B4-BE49-F238E27FC236}">
                  <a16:creationId xmlns:a16="http://schemas.microsoft.com/office/drawing/2014/main" id="{16441554-BDBD-4397-A0F5-04AE38EC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264" y="4973695"/>
              <a:ext cx="13096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Состав флота</a:t>
              </a:r>
              <a:endParaRPr kumimoji="0" lang="ru-RU" altLang="ru-RU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0" name="Rectangle 177">
              <a:extLst>
                <a:ext uri="{FF2B5EF4-FFF2-40B4-BE49-F238E27FC236}">
                  <a16:creationId xmlns:a16="http://schemas.microsoft.com/office/drawing/2014/main" id="{27D80190-B3F5-427B-99C6-5C0326AC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682" y="4973695"/>
              <a:ext cx="384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Rectangle 178">
              <a:extLst>
                <a:ext uri="{FF2B5EF4-FFF2-40B4-BE49-F238E27FC236}">
                  <a16:creationId xmlns:a16="http://schemas.microsoft.com/office/drawing/2014/main" id="{AE44AE27-AC6E-42A6-BACB-C034C374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39" y="5141970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Rectangle 179">
              <a:extLst>
                <a:ext uri="{FF2B5EF4-FFF2-40B4-BE49-F238E27FC236}">
                  <a16:creationId xmlns:a16="http://schemas.microsoft.com/office/drawing/2014/main" id="{3EB35158-349D-4D0D-9246-CDBF2FACE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264" y="5146732"/>
              <a:ext cx="15965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Объемы хранилищ</a:t>
              </a:r>
              <a:endPara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3" name="Rectangle 180">
              <a:extLst>
                <a:ext uri="{FF2B5EF4-FFF2-40B4-BE49-F238E27FC236}">
                  <a16:creationId xmlns:a16="http://schemas.microsoft.com/office/drawing/2014/main" id="{9452A982-536E-43F9-8DAA-96BA6CFDE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516" y="5146732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Rectangle 181">
              <a:extLst>
                <a:ext uri="{FF2B5EF4-FFF2-40B4-BE49-F238E27FC236}">
                  <a16:creationId xmlns:a16="http://schemas.microsoft.com/office/drawing/2014/main" id="{50930876-41F2-4435-9F97-AC0F5E20C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39" y="5310245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·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Rectangle 182">
              <a:extLst>
                <a:ext uri="{FF2B5EF4-FFF2-40B4-BE49-F238E27FC236}">
                  <a16:creationId xmlns:a16="http://schemas.microsoft.com/office/drawing/2014/main" id="{03F27244-C6B8-4447-AC9E-3D9686BB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264" y="5315007"/>
              <a:ext cx="20005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0" i="1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Оснащённость портов</a:t>
              </a:r>
              <a:endParaRPr kumimoji="0" lang="ru-RU" altLang="ru-RU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6" name="Rectangle 183">
              <a:extLst>
                <a:ext uri="{FF2B5EF4-FFF2-40B4-BE49-F238E27FC236}">
                  <a16:creationId xmlns:a16="http://schemas.microsoft.com/office/drawing/2014/main" id="{9C65F8D0-D61E-4E1D-8806-178CA9A74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99" y="5315007"/>
              <a:ext cx="352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Freeform 184">
              <a:extLst>
                <a:ext uri="{FF2B5EF4-FFF2-40B4-BE49-F238E27FC236}">
                  <a16:creationId xmlns:a16="http://schemas.microsoft.com/office/drawing/2014/main" id="{8E385E4C-781F-430A-B2CB-C04F80053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888" y="4862570"/>
              <a:ext cx="675792" cy="138113"/>
            </a:xfrm>
            <a:custGeom>
              <a:avLst/>
              <a:gdLst>
                <a:gd name="T0" fmla="*/ 0 w 331"/>
                <a:gd name="T1" fmla="*/ 35 h 87"/>
                <a:gd name="T2" fmla="*/ 279 w 331"/>
                <a:gd name="T3" fmla="*/ 35 h 87"/>
                <a:gd name="T4" fmla="*/ 279 w 331"/>
                <a:gd name="T5" fmla="*/ 52 h 87"/>
                <a:gd name="T6" fmla="*/ 0 w 331"/>
                <a:gd name="T7" fmla="*/ 52 h 87"/>
                <a:gd name="T8" fmla="*/ 0 w 331"/>
                <a:gd name="T9" fmla="*/ 35 h 87"/>
                <a:gd name="T10" fmla="*/ 279 w 331"/>
                <a:gd name="T11" fmla="*/ 44 h 87"/>
                <a:gd name="T12" fmla="*/ 244 w 331"/>
                <a:gd name="T13" fmla="*/ 0 h 87"/>
                <a:gd name="T14" fmla="*/ 331 w 331"/>
                <a:gd name="T15" fmla="*/ 44 h 87"/>
                <a:gd name="T16" fmla="*/ 244 w 331"/>
                <a:gd name="T17" fmla="*/ 87 h 87"/>
                <a:gd name="T18" fmla="*/ 279 w 331"/>
                <a:gd name="T1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87">
                  <a:moveTo>
                    <a:pt x="0" y="35"/>
                  </a:moveTo>
                  <a:lnTo>
                    <a:pt x="279" y="35"/>
                  </a:lnTo>
                  <a:lnTo>
                    <a:pt x="279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279" y="44"/>
                  </a:moveTo>
                  <a:lnTo>
                    <a:pt x="244" y="0"/>
                  </a:lnTo>
                  <a:lnTo>
                    <a:pt x="331" y="44"/>
                  </a:lnTo>
                  <a:lnTo>
                    <a:pt x="244" y="87"/>
                  </a:lnTo>
                  <a:lnTo>
                    <a:pt x="279" y="44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68" name="Freeform 185">
              <a:extLst>
                <a:ext uri="{FF2B5EF4-FFF2-40B4-BE49-F238E27FC236}">
                  <a16:creationId xmlns:a16="http://schemas.microsoft.com/office/drawing/2014/main" id="{3043A013-5EDE-46BD-8881-931FDF2FB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8353" y="3779187"/>
              <a:ext cx="177625" cy="432000"/>
            </a:xfrm>
            <a:custGeom>
              <a:avLst/>
              <a:gdLst>
                <a:gd name="T0" fmla="*/ 52 w 87"/>
                <a:gd name="T1" fmla="*/ 340 h 392"/>
                <a:gd name="T2" fmla="*/ 52 w 87"/>
                <a:gd name="T3" fmla="*/ 52 h 392"/>
                <a:gd name="T4" fmla="*/ 35 w 87"/>
                <a:gd name="T5" fmla="*/ 52 h 392"/>
                <a:gd name="T6" fmla="*/ 35 w 87"/>
                <a:gd name="T7" fmla="*/ 340 h 392"/>
                <a:gd name="T8" fmla="*/ 52 w 87"/>
                <a:gd name="T9" fmla="*/ 340 h 392"/>
                <a:gd name="T10" fmla="*/ 44 w 87"/>
                <a:gd name="T11" fmla="*/ 340 h 392"/>
                <a:gd name="T12" fmla="*/ 0 w 87"/>
                <a:gd name="T13" fmla="*/ 305 h 392"/>
                <a:gd name="T14" fmla="*/ 44 w 87"/>
                <a:gd name="T15" fmla="*/ 392 h 392"/>
                <a:gd name="T16" fmla="*/ 87 w 87"/>
                <a:gd name="T17" fmla="*/ 305 h 392"/>
                <a:gd name="T18" fmla="*/ 44 w 87"/>
                <a:gd name="T19" fmla="*/ 340 h 392"/>
                <a:gd name="T20" fmla="*/ 44 w 87"/>
                <a:gd name="T21" fmla="*/ 52 h 392"/>
                <a:gd name="T22" fmla="*/ 87 w 87"/>
                <a:gd name="T23" fmla="*/ 87 h 392"/>
                <a:gd name="T24" fmla="*/ 44 w 87"/>
                <a:gd name="T25" fmla="*/ 0 h 392"/>
                <a:gd name="T26" fmla="*/ 0 w 87"/>
                <a:gd name="T27" fmla="*/ 87 h 392"/>
                <a:gd name="T28" fmla="*/ 44 w 87"/>
                <a:gd name="T29" fmla="*/ 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92">
                  <a:moveTo>
                    <a:pt x="52" y="340"/>
                  </a:moveTo>
                  <a:lnTo>
                    <a:pt x="52" y="52"/>
                  </a:lnTo>
                  <a:lnTo>
                    <a:pt x="35" y="52"/>
                  </a:lnTo>
                  <a:lnTo>
                    <a:pt x="35" y="340"/>
                  </a:lnTo>
                  <a:lnTo>
                    <a:pt x="52" y="340"/>
                  </a:lnTo>
                  <a:close/>
                  <a:moveTo>
                    <a:pt x="44" y="340"/>
                  </a:moveTo>
                  <a:lnTo>
                    <a:pt x="0" y="305"/>
                  </a:lnTo>
                  <a:lnTo>
                    <a:pt x="44" y="392"/>
                  </a:lnTo>
                  <a:lnTo>
                    <a:pt x="87" y="305"/>
                  </a:lnTo>
                  <a:lnTo>
                    <a:pt x="44" y="340"/>
                  </a:lnTo>
                  <a:close/>
                  <a:moveTo>
                    <a:pt x="44" y="52"/>
                  </a:moveTo>
                  <a:lnTo>
                    <a:pt x="87" y="87"/>
                  </a:lnTo>
                  <a:lnTo>
                    <a:pt x="44" y="0"/>
                  </a:lnTo>
                  <a:lnTo>
                    <a:pt x="0" y="87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69" name="Rectangle 190">
              <a:extLst>
                <a:ext uri="{FF2B5EF4-FFF2-40B4-BE49-F238E27FC236}">
                  <a16:creationId xmlns:a16="http://schemas.microsoft.com/office/drawing/2014/main" id="{79F52D46-625E-4309-B884-B7B6590D5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5646" y="3297803"/>
              <a:ext cx="22010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Внутренний контур оптимизации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Rectangle 192">
              <a:extLst>
                <a:ext uri="{FF2B5EF4-FFF2-40B4-BE49-F238E27FC236}">
                  <a16:creationId xmlns:a16="http://schemas.microsoft.com/office/drawing/2014/main" id="{7A86A0D7-B8B8-4683-816D-E6C1D3451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0951" y="3501975"/>
              <a:ext cx="460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Freeform 193">
              <a:extLst>
                <a:ext uri="{FF2B5EF4-FFF2-40B4-BE49-F238E27FC236}">
                  <a16:creationId xmlns:a16="http://schemas.microsoft.com/office/drawing/2014/main" id="{8F22307D-829B-4FF5-9697-94BC4866B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5976" y="2262188"/>
              <a:ext cx="162995" cy="351170"/>
            </a:xfrm>
            <a:custGeom>
              <a:avLst/>
              <a:gdLst>
                <a:gd name="T0" fmla="*/ 53 w 88"/>
                <a:gd name="T1" fmla="*/ 345 h 345"/>
                <a:gd name="T2" fmla="*/ 53 w 88"/>
                <a:gd name="T3" fmla="*/ 52 h 345"/>
                <a:gd name="T4" fmla="*/ 35 w 88"/>
                <a:gd name="T5" fmla="*/ 52 h 345"/>
                <a:gd name="T6" fmla="*/ 35 w 88"/>
                <a:gd name="T7" fmla="*/ 345 h 345"/>
                <a:gd name="T8" fmla="*/ 53 w 88"/>
                <a:gd name="T9" fmla="*/ 345 h 345"/>
                <a:gd name="T10" fmla="*/ 44 w 88"/>
                <a:gd name="T11" fmla="*/ 52 h 345"/>
                <a:gd name="T12" fmla="*/ 88 w 88"/>
                <a:gd name="T13" fmla="*/ 87 h 345"/>
                <a:gd name="T14" fmla="*/ 44 w 88"/>
                <a:gd name="T15" fmla="*/ 0 h 345"/>
                <a:gd name="T16" fmla="*/ 0 w 88"/>
                <a:gd name="T17" fmla="*/ 87 h 345"/>
                <a:gd name="T18" fmla="*/ 44 w 88"/>
                <a:gd name="T19" fmla="*/ 5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45">
                  <a:moveTo>
                    <a:pt x="53" y="345"/>
                  </a:moveTo>
                  <a:lnTo>
                    <a:pt x="53" y="52"/>
                  </a:lnTo>
                  <a:lnTo>
                    <a:pt x="35" y="52"/>
                  </a:lnTo>
                  <a:lnTo>
                    <a:pt x="35" y="345"/>
                  </a:lnTo>
                  <a:lnTo>
                    <a:pt x="53" y="345"/>
                  </a:lnTo>
                  <a:close/>
                  <a:moveTo>
                    <a:pt x="44" y="52"/>
                  </a:moveTo>
                  <a:lnTo>
                    <a:pt x="88" y="87"/>
                  </a:lnTo>
                  <a:lnTo>
                    <a:pt x="44" y="0"/>
                  </a:lnTo>
                  <a:lnTo>
                    <a:pt x="0" y="87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72" name="Freeform 194">
              <a:extLst>
                <a:ext uri="{FF2B5EF4-FFF2-40B4-BE49-F238E27FC236}">
                  <a16:creationId xmlns:a16="http://schemas.microsoft.com/office/drawing/2014/main" id="{6883602D-B24F-4439-BB67-EF4F1716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98" y="2265363"/>
              <a:ext cx="179667" cy="1944000"/>
            </a:xfrm>
            <a:custGeom>
              <a:avLst/>
              <a:gdLst>
                <a:gd name="T0" fmla="*/ 44 w 88"/>
                <a:gd name="T1" fmla="*/ 1472 h 1472"/>
                <a:gd name="T2" fmla="*/ 35 w 88"/>
                <a:gd name="T3" fmla="*/ 52 h 1472"/>
                <a:gd name="T4" fmla="*/ 52 w 88"/>
                <a:gd name="T5" fmla="*/ 52 h 1472"/>
                <a:gd name="T6" fmla="*/ 61 w 88"/>
                <a:gd name="T7" fmla="*/ 1472 h 1472"/>
                <a:gd name="T8" fmla="*/ 44 w 88"/>
                <a:gd name="T9" fmla="*/ 1472 h 1472"/>
                <a:gd name="T10" fmla="*/ 44 w 88"/>
                <a:gd name="T11" fmla="*/ 52 h 1472"/>
                <a:gd name="T12" fmla="*/ 0 w 88"/>
                <a:gd name="T13" fmla="*/ 87 h 1472"/>
                <a:gd name="T14" fmla="*/ 43 w 88"/>
                <a:gd name="T15" fmla="*/ 0 h 1472"/>
                <a:gd name="T16" fmla="*/ 88 w 88"/>
                <a:gd name="T17" fmla="*/ 87 h 1472"/>
                <a:gd name="T18" fmla="*/ 44 w 88"/>
                <a:gd name="T19" fmla="*/ 52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472">
                  <a:moveTo>
                    <a:pt x="44" y="1472"/>
                  </a:moveTo>
                  <a:lnTo>
                    <a:pt x="35" y="52"/>
                  </a:lnTo>
                  <a:lnTo>
                    <a:pt x="52" y="52"/>
                  </a:lnTo>
                  <a:lnTo>
                    <a:pt x="61" y="1472"/>
                  </a:lnTo>
                  <a:lnTo>
                    <a:pt x="44" y="1472"/>
                  </a:lnTo>
                  <a:close/>
                  <a:moveTo>
                    <a:pt x="44" y="52"/>
                  </a:moveTo>
                  <a:lnTo>
                    <a:pt x="0" y="87"/>
                  </a:lnTo>
                  <a:lnTo>
                    <a:pt x="43" y="0"/>
                  </a:lnTo>
                  <a:lnTo>
                    <a:pt x="88" y="87"/>
                  </a:lnTo>
                  <a:lnTo>
                    <a:pt x="44" y="52"/>
                  </a:lnTo>
                  <a:close/>
                </a:path>
              </a:pathLst>
            </a:custGeom>
            <a:solidFill>
              <a:srgbClr val="44546A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73" name="Freeform 195">
              <a:extLst>
                <a:ext uri="{FF2B5EF4-FFF2-40B4-BE49-F238E27FC236}">
                  <a16:creationId xmlns:a16="http://schemas.microsoft.com/office/drawing/2014/main" id="{056EF861-B204-4B54-8719-20B954415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18" y="5674048"/>
              <a:ext cx="4124171" cy="525463"/>
            </a:xfrm>
            <a:custGeom>
              <a:avLst/>
              <a:gdLst>
                <a:gd name="T0" fmla="*/ 0 w 2020"/>
                <a:gd name="T1" fmla="*/ 82 h 331"/>
                <a:gd name="T2" fmla="*/ 1854 w 2020"/>
                <a:gd name="T3" fmla="*/ 82 h 331"/>
                <a:gd name="T4" fmla="*/ 1854 w 2020"/>
                <a:gd name="T5" fmla="*/ 0 h 331"/>
                <a:gd name="T6" fmla="*/ 2020 w 2020"/>
                <a:gd name="T7" fmla="*/ 165 h 331"/>
                <a:gd name="T8" fmla="*/ 1854 w 2020"/>
                <a:gd name="T9" fmla="*/ 331 h 331"/>
                <a:gd name="T10" fmla="*/ 1854 w 2020"/>
                <a:gd name="T11" fmla="*/ 248 h 331"/>
                <a:gd name="T12" fmla="*/ 0 w 2020"/>
                <a:gd name="T13" fmla="*/ 248 h 331"/>
                <a:gd name="T14" fmla="*/ 0 w 2020"/>
                <a:gd name="T15" fmla="*/ 8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0" h="331">
                  <a:moveTo>
                    <a:pt x="0" y="82"/>
                  </a:moveTo>
                  <a:lnTo>
                    <a:pt x="1854" y="82"/>
                  </a:lnTo>
                  <a:lnTo>
                    <a:pt x="1854" y="0"/>
                  </a:lnTo>
                  <a:lnTo>
                    <a:pt x="2020" y="165"/>
                  </a:lnTo>
                  <a:lnTo>
                    <a:pt x="1854" y="331"/>
                  </a:lnTo>
                  <a:lnTo>
                    <a:pt x="1854" y="248"/>
                  </a:lnTo>
                  <a:lnTo>
                    <a:pt x="0" y="24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5F7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74" name="Freeform 196">
              <a:extLst>
                <a:ext uri="{FF2B5EF4-FFF2-40B4-BE49-F238E27FC236}">
                  <a16:creationId xmlns:a16="http://schemas.microsoft.com/office/drawing/2014/main" id="{68D5D45D-22B9-411A-AC81-0A744A704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18" y="5674048"/>
              <a:ext cx="4124171" cy="525463"/>
            </a:xfrm>
            <a:custGeom>
              <a:avLst/>
              <a:gdLst>
                <a:gd name="T0" fmla="*/ 0 w 2020"/>
                <a:gd name="T1" fmla="*/ 82 h 331"/>
                <a:gd name="T2" fmla="*/ 1854 w 2020"/>
                <a:gd name="T3" fmla="*/ 82 h 331"/>
                <a:gd name="T4" fmla="*/ 1854 w 2020"/>
                <a:gd name="T5" fmla="*/ 0 h 331"/>
                <a:gd name="T6" fmla="*/ 2020 w 2020"/>
                <a:gd name="T7" fmla="*/ 165 h 331"/>
                <a:gd name="T8" fmla="*/ 1854 w 2020"/>
                <a:gd name="T9" fmla="*/ 331 h 331"/>
                <a:gd name="T10" fmla="*/ 1854 w 2020"/>
                <a:gd name="T11" fmla="*/ 248 h 331"/>
                <a:gd name="T12" fmla="*/ 0 w 2020"/>
                <a:gd name="T13" fmla="*/ 248 h 331"/>
                <a:gd name="T14" fmla="*/ 0 w 2020"/>
                <a:gd name="T15" fmla="*/ 8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0" h="331">
                  <a:moveTo>
                    <a:pt x="0" y="82"/>
                  </a:moveTo>
                  <a:lnTo>
                    <a:pt x="1854" y="82"/>
                  </a:lnTo>
                  <a:lnTo>
                    <a:pt x="1854" y="0"/>
                  </a:lnTo>
                  <a:lnTo>
                    <a:pt x="2020" y="165"/>
                  </a:lnTo>
                  <a:lnTo>
                    <a:pt x="1854" y="331"/>
                  </a:lnTo>
                  <a:lnTo>
                    <a:pt x="1854" y="248"/>
                  </a:lnTo>
                  <a:lnTo>
                    <a:pt x="0" y="24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5F7F1"/>
            </a:solidFill>
            <a:ln w="22225" cap="flat">
              <a:solidFill>
                <a:srgbClr val="3185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75" name="Rectangle 197">
              <a:extLst>
                <a:ext uri="{FF2B5EF4-FFF2-40B4-BE49-F238E27FC236}">
                  <a16:creationId xmlns:a16="http://schemas.microsoft.com/office/drawing/2014/main" id="{37A43F3D-8B3A-4896-8751-F18DC121F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929" y="5832798"/>
              <a:ext cx="1756891" cy="215444"/>
            </a:xfrm>
            <a:prstGeom prst="rect">
              <a:avLst/>
            </a:prstGeom>
            <a:solidFill>
              <a:srgbClr val="D5F7F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ПРОЕКТИРОВАНИЕ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6" name="Rectangle 198">
              <a:extLst>
                <a:ext uri="{FF2B5EF4-FFF2-40B4-BE49-F238E27FC236}">
                  <a16:creationId xmlns:a16="http://schemas.microsoft.com/office/drawing/2014/main" id="{F952F30F-DEB7-4E91-86D9-EF34A84D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931" y="5832798"/>
              <a:ext cx="49694" cy="215444"/>
            </a:xfrm>
            <a:prstGeom prst="rect">
              <a:avLst/>
            </a:prstGeom>
            <a:solidFill>
              <a:srgbClr val="D5F7F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7" name="Rectangle 199">
              <a:extLst>
                <a:ext uri="{FF2B5EF4-FFF2-40B4-BE49-F238E27FC236}">
                  <a16:creationId xmlns:a16="http://schemas.microsoft.com/office/drawing/2014/main" id="{DB8AD297-0A9B-490B-AB1E-142E9D45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060" y="5840735"/>
              <a:ext cx="1495602" cy="215444"/>
            </a:xfrm>
            <a:prstGeom prst="rect">
              <a:avLst/>
            </a:prstGeom>
            <a:solidFill>
              <a:srgbClr val="D5F7F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ЭКСПЛУАТАЦИЯ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8" name="Rectangle 200">
              <a:extLst>
                <a:ext uri="{FF2B5EF4-FFF2-40B4-BE49-F238E27FC236}">
                  <a16:creationId xmlns:a16="http://schemas.microsoft.com/office/drawing/2014/main" id="{4515D8D2-F8FE-4570-B533-72FC0390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729" y="5840735"/>
              <a:ext cx="49694" cy="215444"/>
            </a:xfrm>
            <a:prstGeom prst="rect">
              <a:avLst/>
            </a:prstGeom>
            <a:solidFill>
              <a:srgbClr val="D5F7F1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9" name="Line 201">
              <a:extLst>
                <a:ext uri="{FF2B5EF4-FFF2-40B4-BE49-F238E27FC236}">
                  <a16:creationId xmlns:a16="http://schemas.microsoft.com/office/drawing/2014/main" id="{C30AB109-BFA1-4883-B0D0-D6165425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010" y="5815335"/>
              <a:ext cx="0" cy="266700"/>
            </a:xfrm>
            <a:prstGeom prst="line">
              <a:avLst/>
            </a:prstGeom>
            <a:noFill/>
            <a:ln w="22225" cap="flat">
              <a:solidFill>
                <a:srgbClr val="3185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0" name="Line 202">
              <a:extLst>
                <a:ext uri="{FF2B5EF4-FFF2-40B4-BE49-F238E27FC236}">
                  <a16:creationId xmlns:a16="http://schemas.microsoft.com/office/drawing/2014/main" id="{010F6B75-39FF-42CE-98D9-6A1E0E18F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2563" y="5794698"/>
              <a:ext cx="0" cy="266700"/>
            </a:xfrm>
            <a:prstGeom prst="line">
              <a:avLst/>
            </a:prstGeom>
            <a:noFill/>
            <a:ln w="22225" cap="flat">
              <a:solidFill>
                <a:srgbClr val="3185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1" name="Rectangle 203">
              <a:extLst>
                <a:ext uri="{FF2B5EF4-FFF2-40B4-BE49-F238E27FC236}">
                  <a16:creationId xmlns:a16="http://schemas.microsoft.com/office/drawing/2014/main" id="{5F1FBE4E-218E-4A59-A141-3EF7254D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5228" y="6113785"/>
              <a:ext cx="13288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Физическое время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2" name="Rectangle 204">
              <a:extLst>
                <a:ext uri="{FF2B5EF4-FFF2-40B4-BE49-F238E27FC236}">
                  <a16:creationId xmlns:a16="http://schemas.microsoft.com/office/drawing/2014/main" id="{67EF914A-BEF1-48F8-B1EA-5A270C2A5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3021" y="6113785"/>
              <a:ext cx="432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3" name="Freeform 205">
              <a:extLst>
                <a:ext uri="{FF2B5EF4-FFF2-40B4-BE49-F238E27FC236}">
                  <a16:creationId xmlns:a16="http://schemas.microsoft.com/office/drawing/2014/main" id="{AEEE0384-FBA8-4DB3-B7DC-3EA52447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557" y="2949908"/>
              <a:ext cx="5471672" cy="242888"/>
            </a:xfrm>
            <a:custGeom>
              <a:avLst/>
              <a:gdLst>
                <a:gd name="T0" fmla="*/ 0 w 2680"/>
                <a:gd name="T1" fmla="*/ 38 h 153"/>
                <a:gd name="T2" fmla="*/ 2603 w 2680"/>
                <a:gd name="T3" fmla="*/ 38 h 153"/>
                <a:gd name="T4" fmla="*/ 2603 w 2680"/>
                <a:gd name="T5" fmla="*/ 0 h 153"/>
                <a:gd name="T6" fmla="*/ 2680 w 2680"/>
                <a:gd name="T7" fmla="*/ 76 h 153"/>
                <a:gd name="T8" fmla="*/ 2603 w 2680"/>
                <a:gd name="T9" fmla="*/ 153 h 153"/>
                <a:gd name="T10" fmla="*/ 2603 w 2680"/>
                <a:gd name="T11" fmla="*/ 115 h 153"/>
                <a:gd name="T12" fmla="*/ 0 w 2680"/>
                <a:gd name="T13" fmla="*/ 115 h 153"/>
                <a:gd name="T14" fmla="*/ 0 w 2680"/>
                <a:gd name="T15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0" h="153">
                  <a:moveTo>
                    <a:pt x="0" y="38"/>
                  </a:moveTo>
                  <a:lnTo>
                    <a:pt x="2603" y="38"/>
                  </a:lnTo>
                  <a:lnTo>
                    <a:pt x="2603" y="0"/>
                  </a:lnTo>
                  <a:lnTo>
                    <a:pt x="2680" y="76"/>
                  </a:lnTo>
                  <a:lnTo>
                    <a:pt x="2603" y="153"/>
                  </a:lnTo>
                  <a:lnTo>
                    <a:pt x="2603" y="115"/>
                  </a:lnTo>
                  <a:lnTo>
                    <a:pt x="0" y="11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BF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4" name="Freeform 206">
              <a:extLst>
                <a:ext uri="{FF2B5EF4-FFF2-40B4-BE49-F238E27FC236}">
                  <a16:creationId xmlns:a16="http://schemas.microsoft.com/office/drawing/2014/main" id="{B99A047E-D4BF-4DDF-9874-FD4F9265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557" y="2949908"/>
              <a:ext cx="5471672" cy="242888"/>
            </a:xfrm>
            <a:custGeom>
              <a:avLst/>
              <a:gdLst>
                <a:gd name="T0" fmla="*/ 0 w 2680"/>
                <a:gd name="T1" fmla="*/ 38 h 153"/>
                <a:gd name="T2" fmla="*/ 2603 w 2680"/>
                <a:gd name="T3" fmla="*/ 38 h 153"/>
                <a:gd name="T4" fmla="*/ 2603 w 2680"/>
                <a:gd name="T5" fmla="*/ 0 h 153"/>
                <a:gd name="T6" fmla="*/ 2680 w 2680"/>
                <a:gd name="T7" fmla="*/ 76 h 153"/>
                <a:gd name="T8" fmla="*/ 2603 w 2680"/>
                <a:gd name="T9" fmla="*/ 153 h 153"/>
                <a:gd name="T10" fmla="*/ 2603 w 2680"/>
                <a:gd name="T11" fmla="*/ 115 h 153"/>
                <a:gd name="T12" fmla="*/ 0 w 2680"/>
                <a:gd name="T13" fmla="*/ 115 h 153"/>
                <a:gd name="T14" fmla="*/ 0 w 2680"/>
                <a:gd name="T15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0" h="153">
                  <a:moveTo>
                    <a:pt x="0" y="38"/>
                  </a:moveTo>
                  <a:lnTo>
                    <a:pt x="2603" y="38"/>
                  </a:lnTo>
                  <a:lnTo>
                    <a:pt x="2603" y="0"/>
                  </a:lnTo>
                  <a:lnTo>
                    <a:pt x="2680" y="76"/>
                  </a:lnTo>
                  <a:lnTo>
                    <a:pt x="2603" y="153"/>
                  </a:lnTo>
                  <a:lnTo>
                    <a:pt x="2603" y="115"/>
                  </a:lnTo>
                  <a:lnTo>
                    <a:pt x="0" y="115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22225" cap="flat">
              <a:solidFill>
                <a:srgbClr val="44546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5" name="Rectangle 207">
              <a:extLst>
                <a:ext uri="{FF2B5EF4-FFF2-40B4-BE49-F238E27FC236}">
                  <a16:creationId xmlns:a16="http://schemas.microsoft.com/office/drawing/2014/main" id="{C2F44D16-1B56-46C7-8ABE-11CDD246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78" y="2795920"/>
              <a:ext cx="1285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Tx/>
              </a:pPr>
              <a:r>
                <a:rPr kumimoji="0" lang="ru-RU" altLang="ru-RU" sz="12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Модельное время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Rectangle 209">
              <a:extLst>
                <a:ext uri="{FF2B5EF4-FFF2-40B4-BE49-F238E27FC236}">
                  <a16:creationId xmlns:a16="http://schemas.microsoft.com/office/drawing/2014/main" id="{3CAF3350-7B5E-4C70-BE70-5B9E4A2D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354" y="2795920"/>
              <a:ext cx="432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7" name="Freeform 216">
              <a:extLst>
                <a:ext uri="{FF2B5EF4-FFF2-40B4-BE49-F238E27FC236}">
                  <a16:creationId xmlns:a16="http://schemas.microsoft.com/office/drawing/2014/main" id="{87F81583-3406-49A8-BB5C-5E87D012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421" y="3505150"/>
              <a:ext cx="224923" cy="188967"/>
            </a:xfrm>
            <a:custGeom>
              <a:avLst/>
              <a:gdLst>
                <a:gd name="T0" fmla="*/ 467 w 568"/>
                <a:gd name="T1" fmla="*/ 0 h 489"/>
                <a:gd name="T2" fmla="*/ 568 w 568"/>
                <a:gd name="T3" fmla="*/ 116 h 489"/>
                <a:gd name="T4" fmla="*/ 510 w 568"/>
                <a:gd name="T5" fmla="*/ 116 h 489"/>
                <a:gd name="T6" fmla="*/ 0 w 568"/>
                <a:gd name="T7" fmla="*/ 461 h 489"/>
                <a:gd name="T8" fmla="*/ 394 w 568"/>
                <a:gd name="T9" fmla="*/ 116 h 489"/>
                <a:gd name="T10" fmla="*/ 336 w 568"/>
                <a:gd name="T11" fmla="*/ 116 h 489"/>
                <a:gd name="T12" fmla="*/ 467 w 568"/>
                <a:gd name="T1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489">
                  <a:moveTo>
                    <a:pt x="467" y="0"/>
                  </a:moveTo>
                  <a:lnTo>
                    <a:pt x="568" y="116"/>
                  </a:lnTo>
                  <a:lnTo>
                    <a:pt x="510" y="116"/>
                  </a:lnTo>
                  <a:cubicBezTo>
                    <a:pt x="451" y="342"/>
                    <a:pt x="233" y="489"/>
                    <a:pt x="0" y="461"/>
                  </a:cubicBezTo>
                  <a:cubicBezTo>
                    <a:pt x="190" y="437"/>
                    <a:pt x="346" y="301"/>
                    <a:pt x="394" y="116"/>
                  </a:cubicBezTo>
                  <a:lnTo>
                    <a:pt x="336" y="116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8" name="Freeform 217">
              <a:extLst>
                <a:ext uri="{FF2B5EF4-FFF2-40B4-BE49-F238E27FC236}">
                  <a16:creationId xmlns:a16="http://schemas.microsoft.com/office/drawing/2014/main" id="{B3888294-464F-4A9D-B564-2643B571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7292" y="3505149"/>
              <a:ext cx="230593" cy="177959"/>
            </a:xfrm>
            <a:custGeom>
              <a:avLst/>
              <a:gdLst>
                <a:gd name="T0" fmla="*/ 468 w 584"/>
                <a:gd name="T1" fmla="*/ 464 h 464"/>
                <a:gd name="T2" fmla="*/ 0 w 584"/>
                <a:gd name="T3" fmla="*/ 0 h 464"/>
                <a:gd name="T4" fmla="*/ 116 w 584"/>
                <a:gd name="T5" fmla="*/ 0 h 464"/>
                <a:gd name="T6" fmla="*/ 584 w 584"/>
                <a:gd name="T7" fmla="*/ 464 h 464"/>
                <a:gd name="T8" fmla="*/ 468 w 584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464">
                  <a:moveTo>
                    <a:pt x="468" y="464"/>
                  </a:moveTo>
                  <a:cubicBezTo>
                    <a:pt x="210" y="464"/>
                    <a:pt x="0" y="257"/>
                    <a:pt x="0" y="0"/>
                  </a:cubicBezTo>
                  <a:lnTo>
                    <a:pt x="116" y="0"/>
                  </a:lnTo>
                  <a:cubicBezTo>
                    <a:pt x="116" y="257"/>
                    <a:pt x="326" y="464"/>
                    <a:pt x="584" y="464"/>
                  </a:cubicBezTo>
                  <a:lnTo>
                    <a:pt x="468" y="464"/>
                  </a:lnTo>
                  <a:close/>
                </a:path>
              </a:pathLst>
            </a:custGeom>
            <a:solidFill>
              <a:srgbClr val="CD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89" name="Freeform 218">
              <a:extLst>
                <a:ext uri="{FF2B5EF4-FFF2-40B4-BE49-F238E27FC236}">
                  <a16:creationId xmlns:a16="http://schemas.microsoft.com/office/drawing/2014/main" id="{35DD5483-6DFB-4230-933E-6BD36E976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510" y="3505149"/>
              <a:ext cx="432834" cy="177959"/>
            </a:xfrm>
            <a:custGeom>
              <a:avLst/>
              <a:gdLst>
                <a:gd name="T0" fmla="*/ 526 w 1094"/>
                <a:gd name="T1" fmla="*/ 461 h 464"/>
                <a:gd name="T2" fmla="*/ 920 w 1094"/>
                <a:gd name="T3" fmla="*/ 116 h 464"/>
                <a:gd name="T4" fmla="*/ 862 w 1094"/>
                <a:gd name="T5" fmla="*/ 116 h 464"/>
                <a:gd name="T6" fmla="*/ 993 w 1094"/>
                <a:gd name="T7" fmla="*/ 0 h 464"/>
                <a:gd name="T8" fmla="*/ 1094 w 1094"/>
                <a:gd name="T9" fmla="*/ 116 h 464"/>
                <a:gd name="T10" fmla="*/ 1036 w 1094"/>
                <a:gd name="T11" fmla="*/ 116 h 464"/>
                <a:gd name="T12" fmla="*/ 584 w 1094"/>
                <a:gd name="T13" fmla="*/ 464 h 464"/>
                <a:gd name="T14" fmla="*/ 468 w 1094"/>
                <a:gd name="T15" fmla="*/ 464 h 464"/>
                <a:gd name="T16" fmla="*/ 0 w 1094"/>
                <a:gd name="T17" fmla="*/ 0 h 464"/>
                <a:gd name="T18" fmla="*/ 116 w 1094"/>
                <a:gd name="T19" fmla="*/ 0 h 464"/>
                <a:gd name="T20" fmla="*/ 584 w 1094"/>
                <a:gd name="T2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4" h="464">
                  <a:moveTo>
                    <a:pt x="526" y="461"/>
                  </a:moveTo>
                  <a:cubicBezTo>
                    <a:pt x="716" y="437"/>
                    <a:pt x="872" y="301"/>
                    <a:pt x="920" y="116"/>
                  </a:cubicBezTo>
                  <a:lnTo>
                    <a:pt x="862" y="116"/>
                  </a:lnTo>
                  <a:lnTo>
                    <a:pt x="993" y="0"/>
                  </a:lnTo>
                  <a:lnTo>
                    <a:pt x="1094" y="116"/>
                  </a:lnTo>
                  <a:lnTo>
                    <a:pt x="1036" y="116"/>
                  </a:lnTo>
                  <a:cubicBezTo>
                    <a:pt x="983" y="321"/>
                    <a:pt x="797" y="464"/>
                    <a:pt x="584" y="464"/>
                  </a:cubicBezTo>
                  <a:lnTo>
                    <a:pt x="468" y="464"/>
                  </a:lnTo>
                  <a:cubicBezTo>
                    <a:pt x="210" y="464"/>
                    <a:pt x="0" y="257"/>
                    <a:pt x="0" y="0"/>
                  </a:cubicBezTo>
                  <a:lnTo>
                    <a:pt x="116" y="0"/>
                  </a:lnTo>
                  <a:cubicBezTo>
                    <a:pt x="116" y="257"/>
                    <a:pt x="326" y="464"/>
                    <a:pt x="584" y="464"/>
                  </a:cubicBezTo>
                </a:path>
              </a:pathLst>
            </a:custGeom>
            <a:noFill/>
            <a:ln w="222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0" name="Freeform 219">
              <a:extLst>
                <a:ext uri="{FF2B5EF4-FFF2-40B4-BE49-F238E27FC236}">
                  <a16:creationId xmlns:a16="http://schemas.microsoft.com/office/drawing/2014/main" id="{D8CE9CDE-71C9-459E-B832-A6B64C6D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6421" y="3305125"/>
              <a:ext cx="224923" cy="187132"/>
            </a:xfrm>
            <a:custGeom>
              <a:avLst/>
              <a:gdLst>
                <a:gd name="T0" fmla="*/ 101 w 569"/>
                <a:gd name="T1" fmla="*/ 490 h 490"/>
                <a:gd name="T2" fmla="*/ 0 w 569"/>
                <a:gd name="T3" fmla="*/ 374 h 490"/>
                <a:gd name="T4" fmla="*/ 58 w 569"/>
                <a:gd name="T5" fmla="*/ 374 h 490"/>
                <a:gd name="T6" fmla="*/ 569 w 569"/>
                <a:gd name="T7" fmla="*/ 29 h 490"/>
                <a:gd name="T8" fmla="*/ 174 w 569"/>
                <a:gd name="T9" fmla="*/ 374 h 490"/>
                <a:gd name="T10" fmla="*/ 232 w 569"/>
                <a:gd name="T11" fmla="*/ 374 h 490"/>
                <a:gd name="T12" fmla="*/ 101 w 569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490">
                  <a:moveTo>
                    <a:pt x="101" y="490"/>
                  </a:moveTo>
                  <a:lnTo>
                    <a:pt x="0" y="374"/>
                  </a:lnTo>
                  <a:lnTo>
                    <a:pt x="58" y="374"/>
                  </a:lnTo>
                  <a:cubicBezTo>
                    <a:pt x="117" y="148"/>
                    <a:pt x="336" y="0"/>
                    <a:pt x="569" y="29"/>
                  </a:cubicBezTo>
                  <a:cubicBezTo>
                    <a:pt x="378" y="53"/>
                    <a:pt x="222" y="189"/>
                    <a:pt x="174" y="374"/>
                  </a:cubicBezTo>
                  <a:lnTo>
                    <a:pt x="232" y="374"/>
                  </a:lnTo>
                  <a:lnTo>
                    <a:pt x="101" y="49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1" name="Freeform 220">
              <a:extLst>
                <a:ext uri="{FF2B5EF4-FFF2-40B4-BE49-F238E27FC236}">
                  <a16:creationId xmlns:a16="http://schemas.microsoft.com/office/drawing/2014/main" id="{3E7ECC61-D50A-430A-B0C2-9AE219CF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5334" y="3313062"/>
              <a:ext cx="230593" cy="177959"/>
            </a:xfrm>
            <a:custGeom>
              <a:avLst/>
              <a:gdLst>
                <a:gd name="T0" fmla="*/ 116 w 583"/>
                <a:gd name="T1" fmla="*/ 0 h 464"/>
                <a:gd name="T2" fmla="*/ 583 w 583"/>
                <a:gd name="T3" fmla="*/ 464 h 464"/>
                <a:gd name="T4" fmla="*/ 467 w 583"/>
                <a:gd name="T5" fmla="*/ 464 h 464"/>
                <a:gd name="T6" fmla="*/ 0 w 583"/>
                <a:gd name="T7" fmla="*/ 0 h 464"/>
                <a:gd name="T8" fmla="*/ 116 w 583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64">
                  <a:moveTo>
                    <a:pt x="116" y="0"/>
                  </a:moveTo>
                  <a:cubicBezTo>
                    <a:pt x="374" y="0"/>
                    <a:pt x="583" y="207"/>
                    <a:pt x="583" y="464"/>
                  </a:cubicBezTo>
                  <a:lnTo>
                    <a:pt x="467" y="464"/>
                  </a:lnTo>
                  <a:cubicBezTo>
                    <a:pt x="467" y="207"/>
                    <a:pt x="258" y="0"/>
                    <a:pt x="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008D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2" name="Freeform 221">
              <a:extLst>
                <a:ext uri="{FF2B5EF4-FFF2-40B4-BE49-F238E27FC236}">
                  <a16:creationId xmlns:a16="http://schemas.microsoft.com/office/drawing/2014/main" id="{341CC497-EB81-4F0C-9C7E-EF5DFB1B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093" y="3313062"/>
              <a:ext cx="432834" cy="177959"/>
            </a:xfrm>
            <a:custGeom>
              <a:avLst/>
              <a:gdLst>
                <a:gd name="T0" fmla="*/ 569 w 1094"/>
                <a:gd name="T1" fmla="*/ 3 h 464"/>
                <a:gd name="T2" fmla="*/ 174 w 1094"/>
                <a:gd name="T3" fmla="*/ 348 h 464"/>
                <a:gd name="T4" fmla="*/ 232 w 1094"/>
                <a:gd name="T5" fmla="*/ 348 h 464"/>
                <a:gd name="T6" fmla="*/ 101 w 1094"/>
                <a:gd name="T7" fmla="*/ 464 h 464"/>
                <a:gd name="T8" fmla="*/ 0 w 1094"/>
                <a:gd name="T9" fmla="*/ 348 h 464"/>
                <a:gd name="T10" fmla="*/ 58 w 1094"/>
                <a:gd name="T11" fmla="*/ 348 h 464"/>
                <a:gd name="T12" fmla="*/ 511 w 1094"/>
                <a:gd name="T13" fmla="*/ 0 h 464"/>
                <a:gd name="T14" fmla="*/ 627 w 1094"/>
                <a:gd name="T15" fmla="*/ 0 h 464"/>
                <a:gd name="T16" fmla="*/ 1094 w 1094"/>
                <a:gd name="T17" fmla="*/ 464 h 464"/>
                <a:gd name="T18" fmla="*/ 978 w 1094"/>
                <a:gd name="T19" fmla="*/ 464 h 464"/>
                <a:gd name="T20" fmla="*/ 511 w 1094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4" h="464">
                  <a:moveTo>
                    <a:pt x="569" y="3"/>
                  </a:moveTo>
                  <a:cubicBezTo>
                    <a:pt x="378" y="27"/>
                    <a:pt x="222" y="163"/>
                    <a:pt x="174" y="348"/>
                  </a:cubicBezTo>
                  <a:lnTo>
                    <a:pt x="232" y="348"/>
                  </a:lnTo>
                  <a:lnTo>
                    <a:pt x="101" y="464"/>
                  </a:lnTo>
                  <a:lnTo>
                    <a:pt x="0" y="348"/>
                  </a:lnTo>
                  <a:lnTo>
                    <a:pt x="58" y="348"/>
                  </a:lnTo>
                  <a:cubicBezTo>
                    <a:pt x="112" y="143"/>
                    <a:pt x="298" y="0"/>
                    <a:pt x="511" y="0"/>
                  </a:cubicBezTo>
                  <a:lnTo>
                    <a:pt x="627" y="0"/>
                  </a:lnTo>
                  <a:cubicBezTo>
                    <a:pt x="885" y="0"/>
                    <a:pt x="1094" y="207"/>
                    <a:pt x="1094" y="464"/>
                  </a:cubicBezTo>
                  <a:lnTo>
                    <a:pt x="978" y="464"/>
                  </a:lnTo>
                  <a:cubicBezTo>
                    <a:pt x="978" y="207"/>
                    <a:pt x="769" y="0"/>
                    <a:pt x="511" y="0"/>
                  </a:cubicBezTo>
                </a:path>
              </a:pathLst>
            </a:custGeom>
            <a:noFill/>
            <a:ln w="22225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3" name="Freeform 189">
              <a:extLst>
                <a:ext uri="{FF2B5EF4-FFF2-40B4-BE49-F238E27FC236}">
                  <a16:creationId xmlns:a16="http://schemas.microsoft.com/office/drawing/2014/main" id="{BE8F8F9F-CA83-493E-9D38-253B1CD18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0851" y="3224258"/>
              <a:ext cx="3007378" cy="2392184"/>
            </a:xfrm>
            <a:custGeom>
              <a:avLst/>
              <a:gdLst>
                <a:gd name="T0" fmla="*/ 67 w 7040"/>
                <a:gd name="T1" fmla="*/ 7645 h 7945"/>
                <a:gd name="T2" fmla="*/ 67 w 7040"/>
                <a:gd name="T3" fmla="*/ 6912 h 7945"/>
                <a:gd name="T4" fmla="*/ 0 w 7040"/>
                <a:gd name="T5" fmla="*/ 6379 h 7945"/>
                <a:gd name="T6" fmla="*/ 0 w 7040"/>
                <a:gd name="T7" fmla="*/ 6045 h 7945"/>
                <a:gd name="T8" fmla="*/ 0 w 7040"/>
                <a:gd name="T9" fmla="*/ 5779 h 7945"/>
                <a:gd name="T10" fmla="*/ 67 w 7040"/>
                <a:gd name="T11" fmla="*/ 5245 h 7945"/>
                <a:gd name="T12" fmla="*/ 67 w 7040"/>
                <a:gd name="T13" fmla="*/ 4512 h 7945"/>
                <a:gd name="T14" fmla="*/ 0 w 7040"/>
                <a:gd name="T15" fmla="*/ 3979 h 7945"/>
                <a:gd name="T16" fmla="*/ 0 w 7040"/>
                <a:gd name="T17" fmla="*/ 3645 h 7945"/>
                <a:gd name="T18" fmla="*/ 0 w 7040"/>
                <a:gd name="T19" fmla="*/ 3379 h 7945"/>
                <a:gd name="T20" fmla="*/ 67 w 7040"/>
                <a:gd name="T21" fmla="*/ 2845 h 7945"/>
                <a:gd name="T22" fmla="*/ 67 w 7040"/>
                <a:gd name="T23" fmla="*/ 2112 h 7945"/>
                <a:gd name="T24" fmla="*/ 0 w 7040"/>
                <a:gd name="T25" fmla="*/ 1579 h 7945"/>
                <a:gd name="T26" fmla="*/ 0 w 7040"/>
                <a:gd name="T27" fmla="*/ 1245 h 7945"/>
                <a:gd name="T28" fmla="*/ 0 w 7040"/>
                <a:gd name="T29" fmla="*/ 979 h 7945"/>
                <a:gd name="T30" fmla="*/ 67 w 7040"/>
                <a:gd name="T31" fmla="*/ 445 h 7945"/>
                <a:gd name="T32" fmla="*/ 67 w 7040"/>
                <a:gd name="T33" fmla="*/ 179 h 7945"/>
                <a:gd name="T34" fmla="*/ 622 w 7040"/>
                <a:gd name="T35" fmla="*/ 67 h 7945"/>
                <a:gd name="T36" fmla="*/ 1155 w 7040"/>
                <a:gd name="T37" fmla="*/ 0 h 7945"/>
                <a:gd name="T38" fmla="*/ 1489 w 7040"/>
                <a:gd name="T39" fmla="*/ 0 h 7945"/>
                <a:gd name="T40" fmla="*/ 1755 w 7040"/>
                <a:gd name="T41" fmla="*/ 0 h 7945"/>
                <a:gd name="T42" fmla="*/ 2289 w 7040"/>
                <a:gd name="T43" fmla="*/ 67 h 7945"/>
                <a:gd name="T44" fmla="*/ 3022 w 7040"/>
                <a:gd name="T45" fmla="*/ 67 h 7945"/>
                <a:gd name="T46" fmla="*/ 3555 w 7040"/>
                <a:gd name="T47" fmla="*/ 0 h 7945"/>
                <a:gd name="T48" fmla="*/ 3889 w 7040"/>
                <a:gd name="T49" fmla="*/ 0 h 7945"/>
                <a:gd name="T50" fmla="*/ 4155 w 7040"/>
                <a:gd name="T51" fmla="*/ 0 h 7945"/>
                <a:gd name="T52" fmla="*/ 4689 w 7040"/>
                <a:gd name="T53" fmla="*/ 67 h 7945"/>
                <a:gd name="T54" fmla="*/ 5422 w 7040"/>
                <a:gd name="T55" fmla="*/ 67 h 7945"/>
                <a:gd name="T56" fmla="*/ 5955 w 7040"/>
                <a:gd name="T57" fmla="*/ 0 h 7945"/>
                <a:gd name="T58" fmla="*/ 6289 w 7040"/>
                <a:gd name="T59" fmla="*/ 0 h 7945"/>
                <a:gd name="T60" fmla="*/ 6555 w 7040"/>
                <a:gd name="T61" fmla="*/ 0 h 7945"/>
                <a:gd name="T62" fmla="*/ 6822 w 7040"/>
                <a:gd name="T63" fmla="*/ 0 h 7945"/>
                <a:gd name="T64" fmla="*/ 6974 w 7040"/>
                <a:gd name="T65" fmla="*/ 382 h 7945"/>
                <a:gd name="T66" fmla="*/ 6974 w 7040"/>
                <a:gd name="T67" fmla="*/ 1115 h 7945"/>
                <a:gd name="T68" fmla="*/ 7040 w 7040"/>
                <a:gd name="T69" fmla="*/ 1649 h 7945"/>
                <a:gd name="T70" fmla="*/ 7040 w 7040"/>
                <a:gd name="T71" fmla="*/ 1982 h 7945"/>
                <a:gd name="T72" fmla="*/ 7040 w 7040"/>
                <a:gd name="T73" fmla="*/ 2249 h 7945"/>
                <a:gd name="T74" fmla="*/ 6974 w 7040"/>
                <a:gd name="T75" fmla="*/ 2782 h 7945"/>
                <a:gd name="T76" fmla="*/ 6974 w 7040"/>
                <a:gd name="T77" fmla="*/ 3515 h 7945"/>
                <a:gd name="T78" fmla="*/ 7040 w 7040"/>
                <a:gd name="T79" fmla="*/ 4049 h 7945"/>
                <a:gd name="T80" fmla="*/ 7040 w 7040"/>
                <a:gd name="T81" fmla="*/ 4382 h 7945"/>
                <a:gd name="T82" fmla="*/ 7040 w 7040"/>
                <a:gd name="T83" fmla="*/ 4649 h 7945"/>
                <a:gd name="T84" fmla="*/ 6974 w 7040"/>
                <a:gd name="T85" fmla="*/ 5182 h 7945"/>
                <a:gd name="T86" fmla="*/ 6974 w 7040"/>
                <a:gd name="T87" fmla="*/ 5915 h 7945"/>
                <a:gd name="T88" fmla="*/ 7040 w 7040"/>
                <a:gd name="T89" fmla="*/ 6449 h 7945"/>
                <a:gd name="T90" fmla="*/ 7040 w 7040"/>
                <a:gd name="T91" fmla="*/ 6782 h 7945"/>
                <a:gd name="T92" fmla="*/ 7040 w 7040"/>
                <a:gd name="T93" fmla="*/ 7049 h 7945"/>
                <a:gd name="T94" fmla="*/ 6974 w 7040"/>
                <a:gd name="T95" fmla="*/ 7582 h 7945"/>
                <a:gd name="T96" fmla="*/ 6974 w 7040"/>
                <a:gd name="T97" fmla="*/ 7849 h 7945"/>
                <a:gd name="T98" fmla="*/ 6337 w 7040"/>
                <a:gd name="T99" fmla="*/ 7879 h 7945"/>
                <a:gd name="T100" fmla="*/ 5804 w 7040"/>
                <a:gd name="T101" fmla="*/ 7945 h 7945"/>
                <a:gd name="T102" fmla="*/ 5470 w 7040"/>
                <a:gd name="T103" fmla="*/ 7945 h 7945"/>
                <a:gd name="T104" fmla="*/ 5204 w 7040"/>
                <a:gd name="T105" fmla="*/ 7945 h 7945"/>
                <a:gd name="T106" fmla="*/ 4670 w 7040"/>
                <a:gd name="T107" fmla="*/ 7879 h 7945"/>
                <a:gd name="T108" fmla="*/ 3937 w 7040"/>
                <a:gd name="T109" fmla="*/ 7879 h 7945"/>
                <a:gd name="T110" fmla="*/ 3404 w 7040"/>
                <a:gd name="T111" fmla="*/ 7945 h 7945"/>
                <a:gd name="T112" fmla="*/ 3070 w 7040"/>
                <a:gd name="T113" fmla="*/ 7945 h 7945"/>
                <a:gd name="T114" fmla="*/ 2804 w 7040"/>
                <a:gd name="T115" fmla="*/ 7945 h 7945"/>
                <a:gd name="T116" fmla="*/ 2270 w 7040"/>
                <a:gd name="T117" fmla="*/ 7879 h 7945"/>
                <a:gd name="T118" fmla="*/ 1537 w 7040"/>
                <a:gd name="T119" fmla="*/ 7879 h 7945"/>
                <a:gd name="T120" fmla="*/ 1004 w 7040"/>
                <a:gd name="T121" fmla="*/ 7945 h 7945"/>
                <a:gd name="T122" fmla="*/ 670 w 7040"/>
                <a:gd name="T123" fmla="*/ 7945 h 7945"/>
                <a:gd name="T124" fmla="*/ 404 w 7040"/>
                <a:gd name="T125" fmla="*/ 7945 h 7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40" h="7945">
                  <a:moveTo>
                    <a:pt x="0" y="7912"/>
                  </a:moveTo>
                  <a:lnTo>
                    <a:pt x="0" y="7712"/>
                  </a:lnTo>
                  <a:lnTo>
                    <a:pt x="67" y="7712"/>
                  </a:lnTo>
                  <a:lnTo>
                    <a:pt x="67" y="7912"/>
                  </a:lnTo>
                  <a:lnTo>
                    <a:pt x="0" y="7912"/>
                  </a:lnTo>
                  <a:close/>
                  <a:moveTo>
                    <a:pt x="0" y="7645"/>
                  </a:moveTo>
                  <a:lnTo>
                    <a:pt x="0" y="7445"/>
                  </a:lnTo>
                  <a:lnTo>
                    <a:pt x="67" y="7445"/>
                  </a:lnTo>
                  <a:lnTo>
                    <a:pt x="67" y="7645"/>
                  </a:lnTo>
                  <a:lnTo>
                    <a:pt x="0" y="7645"/>
                  </a:lnTo>
                  <a:close/>
                  <a:moveTo>
                    <a:pt x="0" y="7379"/>
                  </a:moveTo>
                  <a:lnTo>
                    <a:pt x="0" y="7179"/>
                  </a:lnTo>
                  <a:lnTo>
                    <a:pt x="67" y="7179"/>
                  </a:lnTo>
                  <a:lnTo>
                    <a:pt x="67" y="7379"/>
                  </a:lnTo>
                  <a:lnTo>
                    <a:pt x="0" y="7379"/>
                  </a:lnTo>
                  <a:close/>
                  <a:moveTo>
                    <a:pt x="0" y="7112"/>
                  </a:moveTo>
                  <a:lnTo>
                    <a:pt x="0" y="6912"/>
                  </a:lnTo>
                  <a:lnTo>
                    <a:pt x="67" y="6912"/>
                  </a:lnTo>
                  <a:lnTo>
                    <a:pt x="67" y="7112"/>
                  </a:lnTo>
                  <a:lnTo>
                    <a:pt x="0" y="7112"/>
                  </a:lnTo>
                  <a:close/>
                  <a:moveTo>
                    <a:pt x="0" y="6845"/>
                  </a:moveTo>
                  <a:lnTo>
                    <a:pt x="0" y="6645"/>
                  </a:lnTo>
                  <a:lnTo>
                    <a:pt x="67" y="6645"/>
                  </a:lnTo>
                  <a:lnTo>
                    <a:pt x="67" y="6845"/>
                  </a:lnTo>
                  <a:lnTo>
                    <a:pt x="0" y="6845"/>
                  </a:lnTo>
                  <a:close/>
                  <a:moveTo>
                    <a:pt x="0" y="6579"/>
                  </a:moveTo>
                  <a:lnTo>
                    <a:pt x="0" y="6379"/>
                  </a:lnTo>
                  <a:lnTo>
                    <a:pt x="67" y="6379"/>
                  </a:lnTo>
                  <a:lnTo>
                    <a:pt x="67" y="6579"/>
                  </a:lnTo>
                  <a:lnTo>
                    <a:pt x="0" y="6579"/>
                  </a:lnTo>
                  <a:close/>
                  <a:moveTo>
                    <a:pt x="0" y="6312"/>
                  </a:moveTo>
                  <a:lnTo>
                    <a:pt x="0" y="6112"/>
                  </a:lnTo>
                  <a:lnTo>
                    <a:pt x="67" y="6112"/>
                  </a:lnTo>
                  <a:lnTo>
                    <a:pt x="67" y="6312"/>
                  </a:lnTo>
                  <a:lnTo>
                    <a:pt x="0" y="6312"/>
                  </a:lnTo>
                  <a:close/>
                  <a:moveTo>
                    <a:pt x="0" y="6045"/>
                  </a:moveTo>
                  <a:lnTo>
                    <a:pt x="0" y="5845"/>
                  </a:lnTo>
                  <a:lnTo>
                    <a:pt x="67" y="5845"/>
                  </a:lnTo>
                  <a:lnTo>
                    <a:pt x="67" y="6045"/>
                  </a:lnTo>
                  <a:lnTo>
                    <a:pt x="0" y="6045"/>
                  </a:lnTo>
                  <a:close/>
                  <a:moveTo>
                    <a:pt x="0" y="5779"/>
                  </a:moveTo>
                  <a:lnTo>
                    <a:pt x="0" y="5579"/>
                  </a:lnTo>
                  <a:lnTo>
                    <a:pt x="67" y="5579"/>
                  </a:lnTo>
                  <a:lnTo>
                    <a:pt x="67" y="5779"/>
                  </a:lnTo>
                  <a:lnTo>
                    <a:pt x="0" y="5779"/>
                  </a:lnTo>
                  <a:close/>
                  <a:moveTo>
                    <a:pt x="0" y="5512"/>
                  </a:moveTo>
                  <a:lnTo>
                    <a:pt x="0" y="5312"/>
                  </a:lnTo>
                  <a:lnTo>
                    <a:pt x="67" y="5312"/>
                  </a:lnTo>
                  <a:lnTo>
                    <a:pt x="67" y="5512"/>
                  </a:lnTo>
                  <a:lnTo>
                    <a:pt x="0" y="5512"/>
                  </a:lnTo>
                  <a:close/>
                  <a:moveTo>
                    <a:pt x="0" y="5245"/>
                  </a:moveTo>
                  <a:lnTo>
                    <a:pt x="0" y="5045"/>
                  </a:lnTo>
                  <a:lnTo>
                    <a:pt x="67" y="5045"/>
                  </a:lnTo>
                  <a:lnTo>
                    <a:pt x="67" y="5245"/>
                  </a:lnTo>
                  <a:lnTo>
                    <a:pt x="0" y="5245"/>
                  </a:lnTo>
                  <a:close/>
                  <a:moveTo>
                    <a:pt x="0" y="4979"/>
                  </a:moveTo>
                  <a:lnTo>
                    <a:pt x="0" y="4779"/>
                  </a:lnTo>
                  <a:lnTo>
                    <a:pt x="67" y="4779"/>
                  </a:lnTo>
                  <a:lnTo>
                    <a:pt x="67" y="4979"/>
                  </a:lnTo>
                  <a:lnTo>
                    <a:pt x="0" y="4979"/>
                  </a:lnTo>
                  <a:close/>
                  <a:moveTo>
                    <a:pt x="0" y="4712"/>
                  </a:moveTo>
                  <a:lnTo>
                    <a:pt x="0" y="4512"/>
                  </a:lnTo>
                  <a:lnTo>
                    <a:pt x="67" y="4512"/>
                  </a:lnTo>
                  <a:lnTo>
                    <a:pt x="67" y="4712"/>
                  </a:lnTo>
                  <a:lnTo>
                    <a:pt x="0" y="4712"/>
                  </a:lnTo>
                  <a:close/>
                  <a:moveTo>
                    <a:pt x="0" y="4445"/>
                  </a:moveTo>
                  <a:lnTo>
                    <a:pt x="0" y="4245"/>
                  </a:lnTo>
                  <a:lnTo>
                    <a:pt x="67" y="4245"/>
                  </a:lnTo>
                  <a:lnTo>
                    <a:pt x="67" y="4445"/>
                  </a:lnTo>
                  <a:lnTo>
                    <a:pt x="0" y="4445"/>
                  </a:lnTo>
                  <a:close/>
                  <a:moveTo>
                    <a:pt x="0" y="4179"/>
                  </a:moveTo>
                  <a:lnTo>
                    <a:pt x="0" y="3979"/>
                  </a:lnTo>
                  <a:lnTo>
                    <a:pt x="67" y="3979"/>
                  </a:lnTo>
                  <a:lnTo>
                    <a:pt x="67" y="4179"/>
                  </a:lnTo>
                  <a:lnTo>
                    <a:pt x="0" y="4179"/>
                  </a:lnTo>
                  <a:close/>
                  <a:moveTo>
                    <a:pt x="0" y="3912"/>
                  </a:moveTo>
                  <a:lnTo>
                    <a:pt x="0" y="3712"/>
                  </a:lnTo>
                  <a:lnTo>
                    <a:pt x="67" y="3712"/>
                  </a:lnTo>
                  <a:lnTo>
                    <a:pt x="67" y="3912"/>
                  </a:lnTo>
                  <a:lnTo>
                    <a:pt x="0" y="3912"/>
                  </a:lnTo>
                  <a:close/>
                  <a:moveTo>
                    <a:pt x="0" y="3645"/>
                  </a:moveTo>
                  <a:lnTo>
                    <a:pt x="0" y="3445"/>
                  </a:lnTo>
                  <a:lnTo>
                    <a:pt x="67" y="3445"/>
                  </a:lnTo>
                  <a:lnTo>
                    <a:pt x="67" y="3645"/>
                  </a:lnTo>
                  <a:lnTo>
                    <a:pt x="0" y="3645"/>
                  </a:lnTo>
                  <a:close/>
                  <a:moveTo>
                    <a:pt x="0" y="3379"/>
                  </a:moveTo>
                  <a:lnTo>
                    <a:pt x="0" y="3179"/>
                  </a:lnTo>
                  <a:lnTo>
                    <a:pt x="67" y="3179"/>
                  </a:lnTo>
                  <a:lnTo>
                    <a:pt x="67" y="3379"/>
                  </a:lnTo>
                  <a:lnTo>
                    <a:pt x="0" y="3379"/>
                  </a:lnTo>
                  <a:close/>
                  <a:moveTo>
                    <a:pt x="0" y="3112"/>
                  </a:moveTo>
                  <a:lnTo>
                    <a:pt x="0" y="2912"/>
                  </a:lnTo>
                  <a:lnTo>
                    <a:pt x="67" y="2912"/>
                  </a:lnTo>
                  <a:lnTo>
                    <a:pt x="67" y="3112"/>
                  </a:lnTo>
                  <a:lnTo>
                    <a:pt x="0" y="3112"/>
                  </a:lnTo>
                  <a:close/>
                  <a:moveTo>
                    <a:pt x="0" y="2845"/>
                  </a:moveTo>
                  <a:lnTo>
                    <a:pt x="0" y="2645"/>
                  </a:lnTo>
                  <a:lnTo>
                    <a:pt x="67" y="2645"/>
                  </a:lnTo>
                  <a:lnTo>
                    <a:pt x="67" y="2845"/>
                  </a:lnTo>
                  <a:lnTo>
                    <a:pt x="0" y="2845"/>
                  </a:lnTo>
                  <a:close/>
                  <a:moveTo>
                    <a:pt x="0" y="2579"/>
                  </a:moveTo>
                  <a:lnTo>
                    <a:pt x="0" y="2379"/>
                  </a:lnTo>
                  <a:lnTo>
                    <a:pt x="67" y="2379"/>
                  </a:lnTo>
                  <a:lnTo>
                    <a:pt x="67" y="2579"/>
                  </a:lnTo>
                  <a:lnTo>
                    <a:pt x="0" y="2579"/>
                  </a:lnTo>
                  <a:close/>
                  <a:moveTo>
                    <a:pt x="0" y="2312"/>
                  </a:moveTo>
                  <a:lnTo>
                    <a:pt x="0" y="2112"/>
                  </a:lnTo>
                  <a:lnTo>
                    <a:pt x="67" y="2112"/>
                  </a:lnTo>
                  <a:lnTo>
                    <a:pt x="67" y="2312"/>
                  </a:lnTo>
                  <a:lnTo>
                    <a:pt x="0" y="2312"/>
                  </a:lnTo>
                  <a:close/>
                  <a:moveTo>
                    <a:pt x="0" y="2045"/>
                  </a:moveTo>
                  <a:lnTo>
                    <a:pt x="0" y="1845"/>
                  </a:lnTo>
                  <a:lnTo>
                    <a:pt x="67" y="1845"/>
                  </a:lnTo>
                  <a:lnTo>
                    <a:pt x="67" y="2045"/>
                  </a:lnTo>
                  <a:lnTo>
                    <a:pt x="0" y="2045"/>
                  </a:lnTo>
                  <a:close/>
                  <a:moveTo>
                    <a:pt x="0" y="1779"/>
                  </a:moveTo>
                  <a:lnTo>
                    <a:pt x="0" y="1579"/>
                  </a:lnTo>
                  <a:lnTo>
                    <a:pt x="67" y="1579"/>
                  </a:lnTo>
                  <a:lnTo>
                    <a:pt x="67" y="1779"/>
                  </a:lnTo>
                  <a:lnTo>
                    <a:pt x="0" y="1779"/>
                  </a:lnTo>
                  <a:close/>
                  <a:moveTo>
                    <a:pt x="0" y="1512"/>
                  </a:moveTo>
                  <a:lnTo>
                    <a:pt x="0" y="1312"/>
                  </a:lnTo>
                  <a:lnTo>
                    <a:pt x="67" y="1312"/>
                  </a:lnTo>
                  <a:lnTo>
                    <a:pt x="67" y="1512"/>
                  </a:lnTo>
                  <a:lnTo>
                    <a:pt x="0" y="1512"/>
                  </a:lnTo>
                  <a:close/>
                  <a:moveTo>
                    <a:pt x="0" y="1245"/>
                  </a:moveTo>
                  <a:lnTo>
                    <a:pt x="0" y="1045"/>
                  </a:lnTo>
                  <a:lnTo>
                    <a:pt x="67" y="1045"/>
                  </a:lnTo>
                  <a:lnTo>
                    <a:pt x="67" y="1245"/>
                  </a:lnTo>
                  <a:lnTo>
                    <a:pt x="0" y="1245"/>
                  </a:lnTo>
                  <a:close/>
                  <a:moveTo>
                    <a:pt x="0" y="979"/>
                  </a:moveTo>
                  <a:lnTo>
                    <a:pt x="0" y="779"/>
                  </a:lnTo>
                  <a:lnTo>
                    <a:pt x="67" y="779"/>
                  </a:lnTo>
                  <a:lnTo>
                    <a:pt x="67" y="979"/>
                  </a:lnTo>
                  <a:lnTo>
                    <a:pt x="0" y="979"/>
                  </a:lnTo>
                  <a:close/>
                  <a:moveTo>
                    <a:pt x="0" y="712"/>
                  </a:moveTo>
                  <a:lnTo>
                    <a:pt x="0" y="512"/>
                  </a:lnTo>
                  <a:lnTo>
                    <a:pt x="67" y="512"/>
                  </a:lnTo>
                  <a:lnTo>
                    <a:pt x="67" y="712"/>
                  </a:lnTo>
                  <a:lnTo>
                    <a:pt x="0" y="712"/>
                  </a:lnTo>
                  <a:close/>
                  <a:moveTo>
                    <a:pt x="0" y="445"/>
                  </a:moveTo>
                  <a:lnTo>
                    <a:pt x="0" y="245"/>
                  </a:lnTo>
                  <a:lnTo>
                    <a:pt x="67" y="245"/>
                  </a:lnTo>
                  <a:lnTo>
                    <a:pt x="67" y="445"/>
                  </a:lnTo>
                  <a:lnTo>
                    <a:pt x="0" y="445"/>
                  </a:lnTo>
                  <a:close/>
                  <a:moveTo>
                    <a:pt x="0" y="179"/>
                  </a:move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89" y="0"/>
                  </a:lnTo>
                  <a:lnTo>
                    <a:pt x="89" y="67"/>
                  </a:lnTo>
                  <a:lnTo>
                    <a:pt x="34" y="67"/>
                  </a:lnTo>
                  <a:lnTo>
                    <a:pt x="67" y="34"/>
                  </a:lnTo>
                  <a:lnTo>
                    <a:pt x="67" y="179"/>
                  </a:lnTo>
                  <a:lnTo>
                    <a:pt x="0" y="179"/>
                  </a:lnTo>
                  <a:close/>
                  <a:moveTo>
                    <a:pt x="155" y="0"/>
                  </a:moveTo>
                  <a:lnTo>
                    <a:pt x="355" y="0"/>
                  </a:lnTo>
                  <a:lnTo>
                    <a:pt x="355" y="67"/>
                  </a:lnTo>
                  <a:lnTo>
                    <a:pt x="155" y="67"/>
                  </a:lnTo>
                  <a:lnTo>
                    <a:pt x="155" y="0"/>
                  </a:lnTo>
                  <a:close/>
                  <a:moveTo>
                    <a:pt x="422" y="0"/>
                  </a:moveTo>
                  <a:lnTo>
                    <a:pt x="622" y="0"/>
                  </a:lnTo>
                  <a:lnTo>
                    <a:pt x="622" y="67"/>
                  </a:lnTo>
                  <a:lnTo>
                    <a:pt x="422" y="67"/>
                  </a:lnTo>
                  <a:lnTo>
                    <a:pt x="422" y="0"/>
                  </a:lnTo>
                  <a:close/>
                  <a:moveTo>
                    <a:pt x="689" y="0"/>
                  </a:moveTo>
                  <a:lnTo>
                    <a:pt x="889" y="0"/>
                  </a:lnTo>
                  <a:lnTo>
                    <a:pt x="889" y="67"/>
                  </a:lnTo>
                  <a:lnTo>
                    <a:pt x="689" y="67"/>
                  </a:lnTo>
                  <a:lnTo>
                    <a:pt x="689" y="0"/>
                  </a:lnTo>
                  <a:close/>
                  <a:moveTo>
                    <a:pt x="955" y="0"/>
                  </a:moveTo>
                  <a:lnTo>
                    <a:pt x="1155" y="0"/>
                  </a:lnTo>
                  <a:lnTo>
                    <a:pt x="1155" y="67"/>
                  </a:lnTo>
                  <a:lnTo>
                    <a:pt x="955" y="67"/>
                  </a:lnTo>
                  <a:lnTo>
                    <a:pt x="955" y="0"/>
                  </a:lnTo>
                  <a:close/>
                  <a:moveTo>
                    <a:pt x="1222" y="0"/>
                  </a:moveTo>
                  <a:lnTo>
                    <a:pt x="1422" y="0"/>
                  </a:lnTo>
                  <a:lnTo>
                    <a:pt x="1422" y="67"/>
                  </a:lnTo>
                  <a:lnTo>
                    <a:pt x="1222" y="67"/>
                  </a:lnTo>
                  <a:lnTo>
                    <a:pt x="1222" y="0"/>
                  </a:lnTo>
                  <a:close/>
                  <a:moveTo>
                    <a:pt x="1489" y="0"/>
                  </a:moveTo>
                  <a:lnTo>
                    <a:pt x="1689" y="0"/>
                  </a:lnTo>
                  <a:lnTo>
                    <a:pt x="1689" y="67"/>
                  </a:lnTo>
                  <a:lnTo>
                    <a:pt x="1489" y="67"/>
                  </a:lnTo>
                  <a:lnTo>
                    <a:pt x="1489" y="0"/>
                  </a:lnTo>
                  <a:close/>
                  <a:moveTo>
                    <a:pt x="1755" y="0"/>
                  </a:moveTo>
                  <a:lnTo>
                    <a:pt x="1955" y="0"/>
                  </a:lnTo>
                  <a:lnTo>
                    <a:pt x="1955" y="67"/>
                  </a:lnTo>
                  <a:lnTo>
                    <a:pt x="1755" y="67"/>
                  </a:lnTo>
                  <a:lnTo>
                    <a:pt x="1755" y="0"/>
                  </a:lnTo>
                  <a:close/>
                  <a:moveTo>
                    <a:pt x="2022" y="0"/>
                  </a:moveTo>
                  <a:lnTo>
                    <a:pt x="2222" y="0"/>
                  </a:lnTo>
                  <a:lnTo>
                    <a:pt x="2222" y="67"/>
                  </a:lnTo>
                  <a:lnTo>
                    <a:pt x="2022" y="67"/>
                  </a:lnTo>
                  <a:lnTo>
                    <a:pt x="2022" y="0"/>
                  </a:lnTo>
                  <a:close/>
                  <a:moveTo>
                    <a:pt x="2289" y="0"/>
                  </a:moveTo>
                  <a:lnTo>
                    <a:pt x="2489" y="0"/>
                  </a:lnTo>
                  <a:lnTo>
                    <a:pt x="2489" y="67"/>
                  </a:lnTo>
                  <a:lnTo>
                    <a:pt x="2289" y="67"/>
                  </a:lnTo>
                  <a:lnTo>
                    <a:pt x="2289" y="0"/>
                  </a:lnTo>
                  <a:close/>
                  <a:moveTo>
                    <a:pt x="2555" y="0"/>
                  </a:moveTo>
                  <a:lnTo>
                    <a:pt x="2755" y="0"/>
                  </a:lnTo>
                  <a:lnTo>
                    <a:pt x="2755" y="67"/>
                  </a:lnTo>
                  <a:lnTo>
                    <a:pt x="2555" y="67"/>
                  </a:lnTo>
                  <a:lnTo>
                    <a:pt x="2555" y="0"/>
                  </a:lnTo>
                  <a:close/>
                  <a:moveTo>
                    <a:pt x="2822" y="0"/>
                  </a:moveTo>
                  <a:lnTo>
                    <a:pt x="3022" y="0"/>
                  </a:lnTo>
                  <a:lnTo>
                    <a:pt x="3022" y="67"/>
                  </a:lnTo>
                  <a:lnTo>
                    <a:pt x="2822" y="67"/>
                  </a:lnTo>
                  <a:lnTo>
                    <a:pt x="2822" y="0"/>
                  </a:lnTo>
                  <a:close/>
                  <a:moveTo>
                    <a:pt x="3089" y="0"/>
                  </a:moveTo>
                  <a:lnTo>
                    <a:pt x="3289" y="0"/>
                  </a:lnTo>
                  <a:lnTo>
                    <a:pt x="3289" y="67"/>
                  </a:lnTo>
                  <a:lnTo>
                    <a:pt x="3089" y="67"/>
                  </a:lnTo>
                  <a:lnTo>
                    <a:pt x="3089" y="0"/>
                  </a:lnTo>
                  <a:close/>
                  <a:moveTo>
                    <a:pt x="3355" y="0"/>
                  </a:moveTo>
                  <a:lnTo>
                    <a:pt x="3555" y="0"/>
                  </a:lnTo>
                  <a:lnTo>
                    <a:pt x="3555" y="67"/>
                  </a:lnTo>
                  <a:lnTo>
                    <a:pt x="3355" y="67"/>
                  </a:lnTo>
                  <a:lnTo>
                    <a:pt x="3355" y="0"/>
                  </a:lnTo>
                  <a:close/>
                  <a:moveTo>
                    <a:pt x="3622" y="0"/>
                  </a:moveTo>
                  <a:lnTo>
                    <a:pt x="3822" y="0"/>
                  </a:lnTo>
                  <a:lnTo>
                    <a:pt x="3822" y="67"/>
                  </a:lnTo>
                  <a:lnTo>
                    <a:pt x="3622" y="67"/>
                  </a:lnTo>
                  <a:lnTo>
                    <a:pt x="3622" y="0"/>
                  </a:lnTo>
                  <a:close/>
                  <a:moveTo>
                    <a:pt x="3889" y="0"/>
                  </a:moveTo>
                  <a:lnTo>
                    <a:pt x="4089" y="0"/>
                  </a:lnTo>
                  <a:lnTo>
                    <a:pt x="4089" y="67"/>
                  </a:lnTo>
                  <a:lnTo>
                    <a:pt x="3889" y="67"/>
                  </a:lnTo>
                  <a:lnTo>
                    <a:pt x="3889" y="0"/>
                  </a:lnTo>
                  <a:close/>
                  <a:moveTo>
                    <a:pt x="4155" y="0"/>
                  </a:moveTo>
                  <a:lnTo>
                    <a:pt x="4355" y="0"/>
                  </a:lnTo>
                  <a:lnTo>
                    <a:pt x="4355" y="67"/>
                  </a:lnTo>
                  <a:lnTo>
                    <a:pt x="4155" y="67"/>
                  </a:lnTo>
                  <a:lnTo>
                    <a:pt x="4155" y="0"/>
                  </a:lnTo>
                  <a:close/>
                  <a:moveTo>
                    <a:pt x="4422" y="0"/>
                  </a:moveTo>
                  <a:lnTo>
                    <a:pt x="4622" y="0"/>
                  </a:lnTo>
                  <a:lnTo>
                    <a:pt x="4622" y="67"/>
                  </a:lnTo>
                  <a:lnTo>
                    <a:pt x="4422" y="67"/>
                  </a:lnTo>
                  <a:lnTo>
                    <a:pt x="4422" y="0"/>
                  </a:lnTo>
                  <a:close/>
                  <a:moveTo>
                    <a:pt x="4689" y="0"/>
                  </a:moveTo>
                  <a:lnTo>
                    <a:pt x="4889" y="0"/>
                  </a:lnTo>
                  <a:lnTo>
                    <a:pt x="4889" y="67"/>
                  </a:lnTo>
                  <a:lnTo>
                    <a:pt x="4689" y="67"/>
                  </a:lnTo>
                  <a:lnTo>
                    <a:pt x="4689" y="0"/>
                  </a:lnTo>
                  <a:close/>
                  <a:moveTo>
                    <a:pt x="4955" y="0"/>
                  </a:moveTo>
                  <a:lnTo>
                    <a:pt x="5155" y="0"/>
                  </a:lnTo>
                  <a:lnTo>
                    <a:pt x="5155" y="67"/>
                  </a:lnTo>
                  <a:lnTo>
                    <a:pt x="4955" y="67"/>
                  </a:lnTo>
                  <a:lnTo>
                    <a:pt x="4955" y="0"/>
                  </a:lnTo>
                  <a:close/>
                  <a:moveTo>
                    <a:pt x="5222" y="0"/>
                  </a:moveTo>
                  <a:lnTo>
                    <a:pt x="5422" y="0"/>
                  </a:lnTo>
                  <a:lnTo>
                    <a:pt x="5422" y="67"/>
                  </a:lnTo>
                  <a:lnTo>
                    <a:pt x="5222" y="67"/>
                  </a:lnTo>
                  <a:lnTo>
                    <a:pt x="5222" y="0"/>
                  </a:lnTo>
                  <a:close/>
                  <a:moveTo>
                    <a:pt x="5489" y="0"/>
                  </a:moveTo>
                  <a:lnTo>
                    <a:pt x="5689" y="0"/>
                  </a:lnTo>
                  <a:lnTo>
                    <a:pt x="5689" y="67"/>
                  </a:lnTo>
                  <a:lnTo>
                    <a:pt x="5489" y="67"/>
                  </a:lnTo>
                  <a:lnTo>
                    <a:pt x="5489" y="0"/>
                  </a:lnTo>
                  <a:close/>
                  <a:moveTo>
                    <a:pt x="5755" y="0"/>
                  </a:moveTo>
                  <a:lnTo>
                    <a:pt x="5955" y="0"/>
                  </a:lnTo>
                  <a:lnTo>
                    <a:pt x="5955" y="67"/>
                  </a:lnTo>
                  <a:lnTo>
                    <a:pt x="5755" y="67"/>
                  </a:lnTo>
                  <a:lnTo>
                    <a:pt x="5755" y="0"/>
                  </a:lnTo>
                  <a:close/>
                  <a:moveTo>
                    <a:pt x="6022" y="0"/>
                  </a:moveTo>
                  <a:lnTo>
                    <a:pt x="6222" y="0"/>
                  </a:lnTo>
                  <a:lnTo>
                    <a:pt x="6222" y="67"/>
                  </a:lnTo>
                  <a:lnTo>
                    <a:pt x="6022" y="67"/>
                  </a:lnTo>
                  <a:lnTo>
                    <a:pt x="6022" y="0"/>
                  </a:lnTo>
                  <a:close/>
                  <a:moveTo>
                    <a:pt x="6289" y="0"/>
                  </a:moveTo>
                  <a:lnTo>
                    <a:pt x="6489" y="0"/>
                  </a:lnTo>
                  <a:lnTo>
                    <a:pt x="6489" y="67"/>
                  </a:lnTo>
                  <a:lnTo>
                    <a:pt x="6289" y="67"/>
                  </a:lnTo>
                  <a:lnTo>
                    <a:pt x="6289" y="0"/>
                  </a:lnTo>
                  <a:close/>
                  <a:moveTo>
                    <a:pt x="6555" y="0"/>
                  </a:moveTo>
                  <a:lnTo>
                    <a:pt x="6755" y="0"/>
                  </a:lnTo>
                  <a:lnTo>
                    <a:pt x="6755" y="67"/>
                  </a:lnTo>
                  <a:lnTo>
                    <a:pt x="6555" y="67"/>
                  </a:lnTo>
                  <a:lnTo>
                    <a:pt x="6555" y="0"/>
                  </a:lnTo>
                  <a:close/>
                  <a:moveTo>
                    <a:pt x="6822" y="0"/>
                  </a:moveTo>
                  <a:lnTo>
                    <a:pt x="7007" y="0"/>
                  </a:lnTo>
                  <a:cubicBezTo>
                    <a:pt x="7026" y="0"/>
                    <a:pt x="7040" y="15"/>
                    <a:pt x="7040" y="34"/>
                  </a:cubicBezTo>
                  <a:lnTo>
                    <a:pt x="7040" y="49"/>
                  </a:lnTo>
                  <a:lnTo>
                    <a:pt x="6974" y="49"/>
                  </a:lnTo>
                  <a:lnTo>
                    <a:pt x="6974" y="34"/>
                  </a:lnTo>
                  <a:lnTo>
                    <a:pt x="7007" y="67"/>
                  </a:lnTo>
                  <a:lnTo>
                    <a:pt x="6822" y="67"/>
                  </a:lnTo>
                  <a:lnTo>
                    <a:pt x="6822" y="0"/>
                  </a:lnTo>
                  <a:close/>
                  <a:moveTo>
                    <a:pt x="7040" y="115"/>
                  </a:moveTo>
                  <a:lnTo>
                    <a:pt x="7040" y="315"/>
                  </a:lnTo>
                  <a:lnTo>
                    <a:pt x="6974" y="315"/>
                  </a:lnTo>
                  <a:lnTo>
                    <a:pt x="6974" y="115"/>
                  </a:lnTo>
                  <a:lnTo>
                    <a:pt x="7040" y="115"/>
                  </a:lnTo>
                  <a:close/>
                  <a:moveTo>
                    <a:pt x="7040" y="382"/>
                  </a:moveTo>
                  <a:lnTo>
                    <a:pt x="7040" y="582"/>
                  </a:lnTo>
                  <a:lnTo>
                    <a:pt x="6974" y="582"/>
                  </a:lnTo>
                  <a:lnTo>
                    <a:pt x="6974" y="382"/>
                  </a:lnTo>
                  <a:lnTo>
                    <a:pt x="7040" y="382"/>
                  </a:lnTo>
                  <a:close/>
                  <a:moveTo>
                    <a:pt x="7040" y="649"/>
                  </a:moveTo>
                  <a:lnTo>
                    <a:pt x="7040" y="849"/>
                  </a:lnTo>
                  <a:lnTo>
                    <a:pt x="6974" y="849"/>
                  </a:lnTo>
                  <a:lnTo>
                    <a:pt x="6974" y="649"/>
                  </a:lnTo>
                  <a:lnTo>
                    <a:pt x="7040" y="649"/>
                  </a:lnTo>
                  <a:close/>
                  <a:moveTo>
                    <a:pt x="7040" y="915"/>
                  </a:moveTo>
                  <a:lnTo>
                    <a:pt x="7040" y="1115"/>
                  </a:lnTo>
                  <a:lnTo>
                    <a:pt x="6974" y="1115"/>
                  </a:lnTo>
                  <a:lnTo>
                    <a:pt x="6974" y="915"/>
                  </a:lnTo>
                  <a:lnTo>
                    <a:pt x="7040" y="915"/>
                  </a:lnTo>
                  <a:close/>
                  <a:moveTo>
                    <a:pt x="7040" y="1182"/>
                  </a:moveTo>
                  <a:lnTo>
                    <a:pt x="7040" y="1382"/>
                  </a:lnTo>
                  <a:lnTo>
                    <a:pt x="6974" y="1382"/>
                  </a:lnTo>
                  <a:lnTo>
                    <a:pt x="6974" y="1182"/>
                  </a:lnTo>
                  <a:lnTo>
                    <a:pt x="7040" y="1182"/>
                  </a:lnTo>
                  <a:close/>
                  <a:moveTo>
                    <a:pt x="7040" y="1449"/>
                  </a:moveTo>
                  <a:lnTo>
                    <a:pt x="7040" y="1649"/>
                  </a:lnTo>
                  <a:lnTo>
                    <a:pt x="6974" y="1649"/>
                  </a:lnTo>
                  <a:lnTo>
                    <a:pt x="6974" y="1449"/>
                  </a:lnTo>
                  <a:lnTo>
                    <a:pt x="7040" y="1449"/>
                  </a:lnTo>
                  <a:close/>
                  <a:moveTo>
                    <a:pt x="7040" y="1715"/>
                  </a:moveTo>
                  <a:lnTo>
                    <a:pt x="7040" y="1915"/>
                  </a:lnTo>
                  <a:lnTo>
                    <a:pt x="6974" y="1915"/>
                  </a:lnTo>
                  <a:lnTo>
                    <a:pt x="6974" y="1715"/>
                  </a:lnTo>
                  <a:lnTo>
                    <a:pt x="7040" y="1715"/>
                  </a:lnTo>
                  <a:close/>
                  <a:moveTo>
                    <a:pt x="7040" y="1982"/>
                  </a:moveTo>
                  <a:lnTo>
                    <a:pt x="7040" y="2182"/>
                  </a:lnTo>
                  <a:lnTo>
                    <a:pt x="6974" y="2182"/>
                  </a:lnTo>
                  <a:lnTo>
                    <a:pt x="6974" y="1982"/>
                  </a:lnTo>
                  <a:lnTo>
                    <a:pt x="7040" y="1982"/>
                  </a:lnTo>
                  <a:close/>
                  <a:moveTo>
                    <a:pt x="7040" y="2249"/>
                  </a:moveTo>
                  <a:lnTo>
                    <a:pt x="7040" y="2449"/>
                  </a:lnTo>
                  <a:lnTo>
                    <a:pt x="6974" y="2449"/>
                  </a:lnTo>
                  <a:lnTo>
                    <a:pt x="6974" y="2249"/>
                  </a:lnTo>
                  <a:lnTo>
                    <a:pt x="7040" y="2249"/>
                  </a:lnTo>
                  <a:close/>
                  <a:moveTo>
                    <a:pt x="7040" y="2515"/>
                  </a:moveTo>
                  <a:lnTo>
                    <a:pt x="7040" y="2715"/>
                  </a:lnTo>
                  <a:lnTo>
                    <a:pt x="6974" y="2715"/>
                  </a:lnTo>
                  <a:lnTo>
                    <a:pt x="6974" y="2515"/>
                  </a:lnTo>
                  <a:lnTo>
                    <a:pt x="7040" y="2515"/>
                  </a:lnTo>
                  <a:close/>
                  <a:moveTo>
                    <a:pt x="7040" y="2782"/>
                  </a:moveTo>
                  <a:lnTo>
                    <a:pt x="7040" y="2982"/>
                  </a:lnTo>
                  <a:lnTo>
                    <a:pt x="6974" y="2982"/>
                  </a:lnTo>
                  <a:lnTo>
                    <a:pt x="6974" y="2782"/>
                  </a:lnTo>
                  <a:lnTo>
                    <a:pt x="7040" y="2782"/>
                  </a:lnTo>
                  <a:close/>
                  <a:moveTo>
                    <a:pt x="7040" y="3049"/>
                  </a:moveTo>
                  <a:lnTo>
                    <a:pt x="7040" y="3249"/>
                  </a:lnTo>
                  <a:lnTo>
                    <a:pt x="6974" y="3249"/>
                  </a:lnTo>
                  <a:lnTo>
                    <a:pt x="6974" y="3049"/>
                  </a:lnTo>
                  <a:lnTo>
                    <a:pt x="7040" y="3049"/>
                  </a:lnTo>
                  <a:close/>
                  <a:moveTo>
                    <a:pt x="7040" y="3315"/>
                  </a:moveTo>
                  <a:lnTo>
                    <a:pt x="7040" y="3515"/>
                  </a:lnTo>
                  <a:lnTo>
                    <a:pt x="6974" y="3515"/>
                  </a:lnTo>
                  <a:lnTo>
                    <a:pt x="6974" y="3315"/>
                  </a:lnTo>
                  <a:lnTo>
                    <a:pt x="7040" y="3315"/>
                  </a:lnTo>
                  <a:close/>
                  <a:moveTo>
                    <a:pt x="7040" y="3582"/>
                  </a:moveTo>
                  <a:lnTo>
                    <a:pt x="7040" y="3782"/>
                  </a:lnTo>
                  <a:lnTo>
                    <a:pt x="6974" y="3782"/>
                  </a:lnTo>
                  <a:lnTo>
                    <a:pt x="6974" y="3582"/>
                  </a:lnTo>
                  <a:lnTo>
                    <a:pt x="7040" y="3582"/>
                  </a:lnTo>
                  <a:close/>
                  <a:moveTo>
                    <a:pt x="7040" y="3849"/>
                  </a:moveTo>
                  <a:lnTo>
                    <a:pt x="7040" y="4049"/>
                  </a:lnTo>
                  <a:lnTo>
                    <a:pt x="6974" y="4049"/>
                  </a:lnTo>
                  <a:lnTo>
                    <a:pt x="6974" y="3849"/>
                  </a:lnTo>
                  <a:lnTo>
                    <a:pt x="7040" y="3849"/>
                  </a:lnTo>
                  <a:close/>
                  <a:moveTo>
                    <a:pt x="7040" y="4115"/>
                  </a:moveTo>
                  <a:lnTo>
                    <a:pt x="7040" y="4315"/>
                  </a:lnTo>
                  <a:lnTo>
                    <a:pt x="6974" y="4315"/>
                  </a:lnTo>
                  <a:lnTo>
                    <a:pt x="6974" y="4115"/>
                  </a:lnTo>
                  <a:lnTo>
                    <a:pt x="7040" y="4115"/>
                  </a:lnTo>
                  <a:close/>
                  <a:moveTo>
                    <a:pt x="7040" y="4382"/>
                  </a:moveTo>
                  <a:lnTo>
                    <a:pt x="7040" y="4582"/>
                  </a:lnTo>
                  <a:lnTo>
                    <a:pt x="6974" y="4582"/>
                  </a:lnTo>
                  <a:lnTo>
                    <a:pt x="6974" y="4382"/>
                  </a:lnTo>
                  <a:lnTo>
                    <a:pt x="7040" y="4382"/>
                  </a:lnTo>
                  <a:close/>
                  <a:moveTo>
                    <a:pt x="7040" y="4649"/>
                  </a:moveTo>
                  <a:lnTo>
                    <a:pt x="7040" y="4849"/>
                  </a:lnTo>
                  <a:lnTo>
                    <a:pt x="6974" y="4849"/>
                  </a:lnTo>
                  <a:lnTo>
                    <a:pt x="6974" y="4649"/>
                  </a:lnTo>
                  <a:lnTo>
                    <a:pt x="7040" y="4649"/>
                  </a:lnTo>
                  <a:close/>
                  <a:moveTo>
                    <a:pt x="7040" y="4915"/>
                  </a:moveTo>
                  <a:lnTo>
                    <a:pt x="7040" y="5115"/>
                  </a:lnTo>
                  <a:lnTo>
                    <a:pt x="6974" y="5115"/>
                  </a:lnTo>
                  <a:lnTo>
                    <a:pt x="6974" y="4915"/>
                  </a:lnTo>
                  <a:lnTo>
                    <a:pt x="7040" y="4915"/>
                  </a:lnTo>
                  <a:close/>
                  <a:moveTo>
                    <a:pt x="7040" y="5182"/>
                  </a:moveTo>
                  <a:lnTo>
                    <a:pt x="7040" y="5382"/>
                  </a:lnTo>
                  <a:lnTo>
                    <a:pt x="6974" y="5382"/>
                  </a:lnTo>
                  <a:lnTo>
                    <a:pt x="6974" y="5182"/>
                  </a:lnTo>
                  <a:lnTo>
                    <a:pt x="7040" y="5182"/>
                  </a:lnTo>
                  <a:close/>
                  <a:moveTo>
                    <a:pt x="7040" y="5449"/>
                  </a:moveTo>
                  <a:lnTo>
                    <a:pt x="7040" y="5649"/>
                  </a:lnTo>
                  <a:lnTo>
                    <a:pt x="6974" y="5649"/>
                  </a:lnTo>
                  <a:lnTo>
                    <a:pt x="6974" y="5449"/>
                  </a:lnTo>
                  <a:lnTo>
                    <a:pt x="7040" y="5449"/>
                  </a:lnTo>
                  <a:close/>
                  <a:moveTo>
                    <a:pt x="7040" y="5715"/>
                  </a:moveTo>
                  <a:lnTo>
                    <a:pt x="7040" y="5915"/>
                  </a:lnTo>
                  <a:lnTo>
                    <a:pt x="6974" y="5915"/>
                  </a:lnTo>
                  <a:lnTo>
                    <a:pt x="6974" y="5715"/>
                  </a:lnTo>
                  <a:lnTo>
                    <a:pt x="7040" y="5715"/>
                  </a:lnTo>
                  <a:close/>
                  <a:moveTo>
                    <a:pt x="7040" y="5982"/>
                  </a:moveTo>
                  <a:lnTo>
                    <a:pt x="7040" y="6182"/>
                  </a:lnTo>
                  <a:lnTo>
                    <a:pt x="6974" y="6182"/>
                  </a:lnTo>
                  <a:lnTo>
                    <a:pt x="6974" y="5982"/>
                  </a:lnTo>
                  <a:lnTo>
                    <a:pt x="7040" y="5982"/>
                  </a:lnTo>
                  <a:close/>
                  <a:moveTo>
                    <a:pt x="7040" y="6249"/>
                  </a:moveTo>
                  <a:lnTo>
                    <a:pt x="7040" y="6449"/>
                  </a:lnTo>
                  <a:lnTo>
                    <a:pt x="6974" y="6449"/>
                  </a:lnTo>
                  <a:lnTo>
                    <a:pt x="6974" y="6249"/>
                  </a:lnTo>
                  <a:lnTo>
                    <a:pt x="7040" y="6249"/>
                  </a:lnTo>
                  <a:close/>
                  <a:moveTo>
                    <a:pt x="7040" y="6515"/>
                  </a:moveTo>
                  <a:lnTo>
                    <a:pt x="7040" y="6715"/>
                  </a:lnTo>
                  <a:lnTo>
                    <a:pt x="6974" y="6715"/>
                  </a:lnTo>
                  <a:lnTo>
                    <a:pt x="6974" y="6515"/>
                  </a:lnTo>
                  <a:lnTo>
                    <a:pt x="7040" y="6515"/>
                  </a:lnTo>
                  <a:close/>
                  <a:moveTo>
                    <a:pt x="7040" y="6782"/>
                  </a:moveTo>
                  <a:lnTo>
                    <a:pt x="7040" y="6982"/>
                  </a:lnTo>
                  <a:lnTo>
                    <a:pt x="6974" y="6982"/>
                  </a:lnTo>
                  <a:lnTo>
                    <a:pt x="6974" y="6782"/>
                  </a:lnTo>
                  <a:lnTo>
                    <a:pt x="7040" y="6782"/>
                  </a:lnTo>
                  <a:close/>
                  <a:moveTo>
                    <a:pt x="7040" y="7049"/>
                  </a:moveTo>
                  <a:lnTo>
                    <a:pt x="7040" y="7249"/>
                  </a:lnTo>
                  <a:lnTo>
                    <a:pt x="6974" y="7249"/>
                  </a:lnTo>
                  <a:lnTo>
                    <a:pt x="6974" y="7049"/>
                  </a:lnTo>
                  <a:lnTo>
                    <a:pt x="7040" y="7049"/>
                  </a:lnTo>
                  <a:close/>
                  <a:moveTo>
                    <a:pt x="7040" y="7315"/>
                  </a:moveTo>
                  <a:lnTo>
                    <a:pt x="7040" y="7515"/>
                  </a:lnTo>
                  <a:lnTo>
                    <a:pt x="6974" y="7515"/>
                  </a:lnTo>
                  <a:lnTo>
                    <a:pt x="6974" y="7315"/>
                  </a:lnTo>
                  <a:lnTo>
                    <a:pt x="7040" y="7315"/>
                  </a:lnTo>
                  <a:close/>
                  <a:moveTo>
                    <a:pt x="7040" y="7582"/>
                  </a:moveTo>
                  <a:lnTo>
                    <a:pt x="7040" y="7782"/>
                  </a:lnTo>
                  <a:lnTo>
                    <a:pt x="6974" y="7782"/>
                  </a:lnTo>
                  <a:lnTo>
                    <a:pt x="6974" y="7582"/>
                  </a:lnTo>
                  <a:lnTo>
                    <a:pt x="7040" y="7582"/>
                  </a:lnTo>
                  <a:close/>
                  <a:moveTo>
                    <a:pt x="7040" y="7849"/>
                  </a:moveTo>
                  <a:lnTo>
                    <a:pt x="7040" y="7912"/>
                  </a:lnTo>
                  <a:cubicBezTo>
                    <a:pt x="7040" y="7931"/>
                    <a:pt x="7026" y="7945"/>
                    <a:pt x="7007" y="7945"/>
                  </a:cubicBezTo>
                  <a:lnTo>
                    <a:pt x="6870" y="7945"/>
                  </a:lnTo>
                  <a:lnTo>
                    <a:pt x="6870" y="7879"/>
                  </a:lnTo>
                  <a:lnTo>
                    <a:pt x="7007" y="7879"/>
                  </a:lnTo>
                  <a:lnTo>
                    <a:pt x="6974" y="7912"/>
                  </a:lnTo>
                  <a:lnTo>
                    <a:pt x="6974" y="7849"/>
                  </a:lnTo>
                  <a:lnTo>
                    <a:pt x="7040" y="7849"/>
                  </a:lnTo>
                  <a:close/>
                  <a:moveTo>
                    <a:pt x="6804" y="7945"/>
                  </a:moveTo>
                  <a:lnTo>
                    <a:pt x="6604" y="7945"/>
                  </a:lnTo>
                  <a:lnTo>
                    <a:pt x="6604" y="7879"/>
                  </a:lnTo>
                  <a:lnTo>
                    <a:pt x="6804" y="7879"/>
                  </a:lnTo>
                  <a:lnTo>
                    <a:pt x="6804" y="7945"/>
                  </a:lnTo>
                  <a:close/>
                  <a:moveTo>
                    <a:pt x="6537" y="7945"/>
                  </a:moveTo>
                  <a:lnTo>
                    <a:pt x="6337" y="7945"/>
                  </a:lnTo>
                  <a:lnTo>
                    <a:pt x="6337" y="7879"/>
                  </a:lnTo>
                  <a:lnTo>
                    <a:pt x="6537" y="7879"/>
                  </a:lnTo>
                  <a:lnTo>
                    <a:pt x="6537" y="7945"/>
                  </a:lnTo>
                  <a:close/>
                  <a:moveTo>
                    <a:pt x="6270" y="7945"/>
                  </a:moveTo>
                  <a:lnTo>
                    <a:pt x="6070" y="7945"/>
                  </a:lnTo>
                  <a:lnTo>
                    <a:pt x="6070" y="7879"/>
                  </a:lnTo>
                  <a:lnTo>
                    <a:pt x="6270" y="7879"/>
                  </a:lnTo>
                  <a:lnTo>
                    <a:pt x="6270" y="7945"/>
                  </a:lnTo>
                  <a:close/>
                  <a:moveTo>
                    <a:pt x="6004" y="7945"/>
                  </a:moveTo>
                  <a:lnTo>
                    <a:pt x="5804" y="7945"/>
                  </a:lnTo>
                  <a:lnTo>
                    <a:pt x="5804" y="7879"/>
                  </a:lnTo>
                  <a:lnTo>
                    <a:pt x="6004" y="7879"/>
                  </a:lnTo>
                  <a:lnTo>
                    <a:pt x="6004" y="7945"/>
                  </a:lnTo>
                  <a:close/>
                  <a:moveTo>
                    <a:pt x="5737" y="7945"/>
                  </a:moveTo>
                  <a:lnTo>
                    <a:pt x="5537" y="7945"/>
                  </a:lnTo>
                  <a:lnTo>
                    <a:pt x="5537" y="7879"/>
                  </a:lnTo>
                  <a:lnTo>
                    <a:pt x="5737" y="7879"/>
                  </a:lnTo>
                  <a:lnTo>
                    <a:pt x="5737" y="7945"/>
                  </a:lnTo>
                  <a:close/>
                  <a:moveTo>
                    <a:pt x="5470" y="7945"/>
                  </a:moveTo>
                  <a:lnTo>
                    <a:pt x="5270" y="7945"/>
                  </a:lnTo>
                  <a:lnTo>
                    <a:pt x="5270" y="7879"/>
                  </a:lnTo>
                  <a:lnTo>
                    <a:pt x="5470" y="7879"/>
                  </a:lnTo>
                  <a:lnTo>
                    <a:pt x="5470" y="7945"/>
                  </a:lnTo>
                  <a:close/>
                  <a:moveTo>
                    <a:pt x="5204" y="7945"/>
                  </a:moveTo>
                  <a:lnTo>
                    <a:pt x="5004" y="7945"/>
                  </a:lnTo>
                  <a:lnTo>
                    <a:pt x="5004" y="7879"/>
                  </a:lnTo>
                  <a:lnTo>
                    <a:pt x="5204" y="7879"/>
                  </a:lnTo>
                  <a:lnTo>
                    <a:pt x="5204" y="7945"/>
                  </a:lnTo>
                  <a:close/>
                  <a:moveTo>
                    <a:pt x="4937" y="7945"/>
                  </a:moveTo>
                  <a:lnTo>
                    <a:pt x="4737" y="7945"/>
                  </a:lnTo>
                  <a:lnTo>
                    <a:pt x="4737" y="7879"/>
                  </a:lnTo>
                  <a:lnTo>
                    <a:pt x="4937" y="7879"/>
                  </a:lnTo>
                  <a:lnTo>
                    <a:pt x="4937" y="7945"/>
                  </a:lnTo>
                  <a:close/>
                  <a:moveTo>
                    <a:pt x="4670" y="7945"/>
                  </a:moveTo>
                  <a:lnTo>
                    <a:pt x="4470" y="7945"/>
                  </a:lnTo>
                  <a:lnTo>
                    <a:pt x="4470" y="7879"/>
                  </a:lnTo>
                  <a:lnTo>
                    <a:pt x="4670" y="7879"/>
                  </a:lnTo>
                  <a:lnTo>
                    <a:pt x="4670" y="7945"/>
                  </a:lnTo>
                  <a:close/>
                  <a:moveTo>
                    <a:pt x="4404" y="7945"/>
                  </a:moveTo>
                  <a:lnTo>
                    <a:pt x="4204" y="7945"/>
                  </a:lnTo>
                  <a:lnTo>
                    <a:pt x="4204" y="7879"/>
                  </a:lnTo>
                  <a:lnTo>
                    <a:pt x="4404" y="7879"/>
                  </a:lnTo>
                  <a:lnTo>
                    <a:pt x="4404" y="7945"/>
                  </a:lnTo>
                  <a:close/>
                  <a:moveTo>
                    <a:pt x="4137" y="7945"/>
                  </a:moveTo>
                  <a:lnTo>
                    <a:pt x="3937" y="7945"/>
                  </a:lnTo>
                  <a:lnTo>
                    <a:pt x="3937" y="7879"/>
                  </a:lnTo>
                  <a:lnTo>
                    <a:pt x="4137" y="7879"/>
                  </a:lnTo>
                  <a:lnTo>
                    <a:pt x="4137" y="7945"/>
                  </a:lnTo>
                  <a:close/>
                  <a:moveTo>
                    <a:pt x="3870" y="7945"/>
                  </a:moveTo>
                  <a:lnTo>
                    <a:pt x="3670" y="7945"/>
                  </a:lnTo>
                  <a:lnTo>
                    <a:pt x="3670" y="7879"/>
                  </a:lnTo>
                  <a:lnTo>
                    <a:pt x="3870" y="7879"/>
                  </a:lnTo>
                  <a:lnTo>
                    <a:pt x="3870" y="7945"/>
                  </a:lnTo>
                  <a:close/>
                  <a:moveTo>
                    <a:pt x="3604" y="7945"/>
                  </a:moveTo>
                  <a:lnTo>
                    <a:pt x="3404" y="7945"/>
                  </a:lnTo>
                  <a:lnTo>
                    <a:pt x="3404" y="7879"/>
                  </a:lnTo>
                  <a:lnTo>
                    <a:pt x="3604" y="7879"/>
                  </a:lnTo>
                  <a:lnTo>
                    <a:pt x="3604" y="7945"/>
                  </a:lnTo>
                  <a:close/>
                  <a:moveTo>
                    <a:pt x="3337" y="7945"/>
                  </a:moveTo>
                  <a:lnTo>
                    <a:pt x="3137" y="7945"/>
                  </a:lnTo>
                  <a:lnTo>
                    <a:pt x="3137" y="7879"/>
                  </a:lnTo>
                  <a:lnTo>
                    <a:pt x="3337" y="7879"/>
                  </a:lnTo>
                  <a:lnTo>
                    <a:pt x="3337" y="7945"/>
                  </a:lnTo>
                  <a:close/>
                  <a:moveTo>
                    <a:pt x="3070" y="7945"/>
                  </a:moveTo>
                  <a:lnTo>
                    <a:pt x="2870" y="7945"/>
                  </a:lnTo>
                  <a:lnTo>
                    <a:pt x="2870" y="7879"/>
                  </a:lnTo>
                  <a:lnTo>
                    <a:pt x="3070" y="7879"/>
                  </a:lnTo>
                  <a:lnTo>
                    <a:pt x="3070" y="7945"/>
                  </a:lnTo>
                  <a:close/>
                  <a:moveTo>
                    <a:pt x="2804" y="7945"/>
                  </a:moveTo>
                  <a:lnTo>
                    <a:pt x="2604" y="7945"/>
                  </a:lnTo>
                  <a:lnTo>
                    <a:pt x="2604" y="7879"/>
                  </a:lnTo>
                  <a:lnTo>
                    <a:pt x="2804" y="7879"/>
                  </a:lnTo>
                  <a:lnTo>
                    <a:pt x="2804" y="7945"/>
                  </a:lnTo>
                  <a:close/>
                  <a:moveTo>
                    <a:pt x="2537" y="7945"/>
                  </a:moveTo>
                  <a:lnTo>
                    <a:pt x="2337" y="7945"/>
                  </a:lnTo>
                  <a:lnTo>
                    <a:pt x="2337" y="7879"/>
                  </a:lnTo>
                  <a:lnTo>
                    <a:pt x="2537" y="7879"/>
                  </a:lnTo>
                  <a:lnTo>
                    <a:pt x="2537" y="7945"/>
                  </a:lnTo>
                  <a:close/>
                  <a:moveTo>
                    <a:pt x="2270" y="7945"/>
                  </a:moveTo>
                  <a:lnTo>
                    <a:pt x="2070" y="7945"/>
                  </a:lnTo>
                  <a:lnTo>
                    <a:pt x="2070" y="7879"/>
                  </a:lnTo>
                  <a:lnTo>
                    <a:pt x="2270" y="7879"/>
                  </a:lnTo>
                  <a:lnTo>
                    <a:pt x="2270" y="7945"/>
                  </a:lnTo>
                  <a:close/>
                  <a:moveTo>
                    <a:pt x="2004" y="7945"/>
                  </a:moveTo>
                  <a:lnTo>
                    <a:pt x="1804" y="7945"/>
                  </a:lnTo>
                  <a:lnTo>
                    <a:pt x="1804" y="7879"/>
                  </a:lnTo>
                  <a:lnTo>
                    <a:pt x="2004" y="7879"/>
                  </a:lnTo>
                  <a:lnTo>
                    <a:pt x="2004" y="7945"/>
                  </a:lnTo>
                  <a:close/>
                  <a:moveTo>
                    <a:pt x="1737" y="7945"/>
                  </a:moveTo>
                  <a:lnTo>
                    <a:pt x="1537" y="7945"/>
                  </a:lnTo>
                  <a:lnTo>
                    <a:pt x="1537" y="7879"/>
                  </a:lnTo>
                  <a:lnTo>
                    <a:pt x="1737" y="7879"/>
                  </a:lnTo>
                  <a:lnTo>
                    <a:pt x="1737" y="7945"/>
                  </a:lnTo>
                  <a:close/>
                  <a:moveTo>
                    <a:pt x="1470" y="7945"/>
                  </a:moveTo>
                  <a:lnTo>
                    <a:pt x="1270" y="7945"/>
                  </a:lnTo>
                  <a:lnTo>
                    <a:pt x="1270" y="7879"/>
                  </a:lnTo>
                  <a:lnTo>
                    <a:pt x="1470" y="7879"/>
                  </a:lnTo>
                  <a:lnTo>
                    <a:pt x="1470" y="7945"/>
                  </a:lnTo>
                  <a:close/>
                  <a:moveTo>
                    <a:pt x="1204" y="7945"/>
                  </a:moveTo>
                  <a:lnTo>
                    <a:pt x="1004" y="7945"/>
                  </a:lnTo>
                  <a:lnTo>
                    <a:pt x="1004" y="7879"/>
                  </a:lnTo>
                  <a:lnTo>
                    <a:pt x="1204" y="7879"/>
                  </a:lnTo>
                  <a:lnTo>
                    <a:pt x="1204" y="7945"/>
                  </a:lnTo>
                  <a:close/>
                  <a:moveTo>
                    <a:pt x="937" y="7945"/>
                  </a:moveTo>
                  <a:lnTo>
                    <a:pt x="737" y="7945"/>
                  </a:lnTo>
                  <a:lnTo>
                    <a:pt x="737" y="7879"/>
                  </a:lnTo>
                  <a:lnTo>
                    <a:pt x="937" y="7879"/>
                  </a:lnTo>
                  <a:lnTo>
                    <a:pt x="937" y="7945"/>
                  </a:lnTo>
                  <a:close/>
                  <a:moveTo>
                    <a:pt x="670" y="7945"/>
                  </a:moveTo>
                  <a:lnTo>
                    <a:pt x="470" y="7945"/>
                  </a:lnTo>
                  <a:lnTo>
                    <a:pt x="470" y="7879"/>
                  </a:lnTo>
                  <a:lnTo>
                    <a:pt x="670" y="7879"/>
                  </a:lnTo>
                  <a:lnTo>
                    <a:pt x="670" y="7945"/>
                  </a:lnTo>
                  <a:close/>
                  <a:moveTo>
                    <a:pt x="404" y="7945"/>
                  </a:moveTo>
                  <a:lnTo>
                    <a:pt x="204" y="7945"/>
                  </a:lnTo>
                  <a:lnTo>
                    <a:pt x="204" y="7879"/>
                  </a:lnTo>
                  <a:lnTo>
                    <a:pt x="404" y="7879"/>
                  </a:lnTo>
                  <a:lnTo>
                    <a:pt x="404" y="7945"/>
                  </a:lnTo>
                  <a:close/>
                  <a:moveTo>
                    <a:pt x="137" y="7945"/>
                  </a:moveTo>
                  <a:lnTo>
                    <a:pt x="34" y="7945"/>
                  </a:lnTo>
                  <a:lnTo>
                    <a:pt x="34" y="7879"/>
                  </a:lnTo>
                  <a:lnTo>
                    <a:pt x="137" y="7879"/>
                  </a:lnTo>
                  <a:lnTo>
                    <a:pt x="137" y="7945"/>
                  </a:lnTo>
                  <a:close/>
                </a:path>
              </a:pathLst>
            </a:custGeom>
            <a:noFill/>
            <a:ln w="0" cap="flat">
              <a:solidFill>
                <a:srgbClr val="44546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4" name="Rectangle 192">
              <a:extLst>
                <a:ext uri="{FF2B5EF4-FFF2-40B4-BE49-F238E27FC236}">
                  <a16:creationId xmlns:a16="http://schemas.microsoft.com/office/drawing/2014/main" id="{2C18B812-52D6-4CFE-B6FF-3FA7F07F4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507" y="1099845"/>
              <a:ext cx="460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5" name="Freeform 216">
              <a:extLst>
                <a:ext uri="{FF2B5EF4-FFF2-40B4-BE49-F238E27FC236}">
                  <a16:creationId xmlns:a16="http://schemas.microsoft.com/office/drawing/2014/main" id="{BB62EA42-8585-4294-992E-4FB708B5A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77" y="1103020"/>
              <a:ext cx="224923" cy="188967"/>
            </a:xfrm>
            <a:custGeom>
              <a:avLst/>
              <a:gdLst>
                <a:gd name="T0" fmla="*/ 467 w 568"/>
                <a:gd name="T1" fmla="*/ 0 h 489"/>
                <a:gd name="T2" fmla="*/ 568 w 568"/>
                <a:gd name="T3" fmla="*/ 116 h 489"/>
                <a:gd name="T4" fmla="*/ 510 w 568"/>
                <a:gd name="T5" fmla="*/ 116 h 489"/>
                <a:gd name="T6" fmla="*/ 0 w 568"/>
                <a:gd name="T7" fmla="*/ 461 h 489"/>
                <a:gd name="T8" fmla="*/ 394 w 568"/>
                <a:gd name="T9" fmla="*/ 116 h 489"/>
                <a:gd name="T10" fmla="*/ 336 w 568"/>
                <a:gd name="T11" fmla="*/ 116 h 489"/>
                <a:gd name="T12" fmla="*/ 467 w 568"/>
                <a:gd name="T1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8" h="489">
                  <a:moveTo>
                    <a:pt x="467" y="0"/>
                  </a:moveTo>
                  <a:lnTo>
                    <a:pt x="568" y="116"/>
                  </a:lnTo>
                  <a:lnTo>
                    <a:pt x="510" y="116"/>
                  </a:lnTo>
                  <a:cubicBezTo>
                    <a:pt x="451" y="342"/>
                    <a:pt x="233" y="489"/>
                    <a:pt x="0" y="461"/>
                  </a:cubicBezTo>
                  <a:cubicBezTo>
                    <a:pt x="190" y="437"/>
                    <a:pt x="346" y="301"/>
                    <a:pt x="394" y="116"/>
                  </a:cubicBezTo>
                  <a:lnTo>
                    <a:pt x="336" y="116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6" name="Freeform 217">
              <a:extLst>
                <a:ext uri="{FF2B5EF4-FFF2-40B4-BE49-F238E27FC236}">
                  <a16:creationId xmlns:a16="http://schemas.microsoft.com/office/drawing/2014/main" id="{93FDF49E-918E-4335-B583-3E693210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48" y="1103019"/>
              <a:ext cx="230593" cy="177959"/>
            </a:xfrm>
            <a:custGeom>
              <a:avLst/>
              <a:gdLst>
                <a:gd name="T0" fmla="*/ 468 w 584"/>
                <a:gd name="T1" fmla="*/ 464 h 464"/>
                <a:gd name="T2" fmla="*/ 0 w 584"/>
                <a:gd name="T3" fmla="*/ 0 h 464"/>
                <a:gd name="T4" fmla="*/ 116 w 584"/>
                <a:gd name="T5" fmla="*/ 0 h 464"/>
                <a:gd name="T6" fmla="*/ 584 w 584"/>
                <a:gd name="T7" fmla="*/ 464 h 464"/>
                <a:gd name="T8" fmla="*/ 468 w 584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464">
                  <a:moveTo>
                    <a:pt x="468" y="464"/>
                  </a:moveTo>
                  <a:cubicBezTo>
                    <a:pt x="210" y="464"/>
                    <a:pt x="0" y="257"/>
                    <a:pt x="0" y="0"/>
                  </a:cubicBezTo>
                  <a:lnTo>
                    <a:pt x="116" y="0"/>
                  </a:lnTo>
                  <a:cubicBezTo>
                    <a:pt x="116" y="257"/>
                    <a:pt x="326" y="464"/>
                    <a:pt x="584" y="464"/>
                  </a:cubicBezTo>
                  <a:lnTo>
                    <a:pt x="468" y="464"/>
                  </a:lnTo>
                  <a:close/>
                </a:path>
              </a:pathLst>
            </a:custGeom>
            <a:solidFill>
              <a:srgbClr val="CD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7" name="Freeform 218">
              <a:extLst>
                <a:ext uri="{FF2B5EF4-FFF2-40B4-BE49-F238E27FC236}">
                  <a16:creationId xmlns:a16="http://schemas.microsoft.com/office/drawing/2014/main" id="{31536414-DA00-4C61-BFEC-C87472E11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66" y="1103019"/>
              <a:ext cx="432834" cy="177959"/>
            </a:xfrm>
            <a:custGeom>
              <a:avLst/>
              <a:gdLst>
                <a:gd name="T0" fmla="*/ 526 w 1094"/>
                <a:gd name="T1" fmla="*/ 461 h 464"/>
                <a:gd name="T2" fmla="*/ 920 w 1094"/>
                <a:gd name="T3" fmla="*/ 116 h 464"/>
                <a:gd name="T4" fmla="*/ 862 w 1094"/>
                <a:gd name="T5" fmla="*/ 116 h 464"/>
                <a:gd name="T6" fmla="*/ 993 w 1094"/>
                <a:gd name="T7" fmla="*/ 0 h 464"/>
                <a:gd name="T8" fmla="*/ 1094 w 1094"/>
                <a:gd name="T9" fmla="*/ 116 h 464"/>
                <a:gd name="T10" fmla="*/ 1036 w 1094"/>
                <a:gd name="T11" fmla="*/ 116 h 464"/>
                <a:gd name="T12" fmla="*/ 584 w 1094"/>
                <a:gd name="T13" fmla="*/ 464 h 464"/>
                <a:gd name="T14" fmla="*/ 468 w 1094"/>
                <a:gd name="T15" fmla="*/ 464 h 464"/>
                <a:gd name="T16" fmla="*/ 0 w 1094"/>
                <a:gd name="T17" fmla="*/ 0 h 464"/>
                <a:gd name="T18" fmla="*/ 116 w 1094"/>
                <a:gd name="T19" fmla="*/ 0 h 464"/>
                <a:gd name="T20" fmla="*/ 584 w 1094"/>
                <a:gd name="T21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4" h="464">
                  <a:moveTo>
                    <a:pt x="526" y="461"/>
                  </a:moveTo>
                  <a:cubicBezTo>
                    <a:pt x="716" y="437"/>
                    <a:pt x="872" y="301"/>
                    <a:pt x="920" y="116"/>
                  </a:cubicBezTo>
                  <a:lnTo>
                    <a:pt x="862" y="116"/>
                  </a:lnTo>
                  <a:lnTo>
                    <a:pt x="993" y="0"/>
                  </a:lnTo>
                  <a:lnTo>
                    <a:pt x="1094" y="116"/>
                  </a:lnTo>
                  <a:lnTo>
                    <a:pt x="1036" y="116"/>
                  </a:lnTo>
                  <a:cubicBezTo>
                    <a:pt x="983" y="321"/>
                    <a:pt x="797" y="464"/>
                    <a:pt x="584" y="464"/>
                  </a:cubicBezTo>
                  <a:lnTo>
                    <a:pt x="468" y="464"/>
                  </a:lnTo>
                  <a:cubicBezTo>
                    <a:pt x="210" y="464"/>
                    <a:pt x="0" y="257"/>
                    <a:pt x="0" y="0"/>
                  </a:cubicBezTo>
                  <a:lnTo>
                    <a:pt x="116" y="0"/>
                  </a:lnTo>
                  <a:cubicBezTo>
                    <a:pt x="116" y="257"/>
                    <a:pt x="326" y="464"/>
                    <a:pt x="584" y="464"/>
                  </a:cubicBezTo>
                </a:path>
              </a:pathLst>
            </a:custGeom>
            <a:noFill/>
            <a:ln w="22225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99" name="Freeform 219">
              <a:extLst>
                <a:ext uri="{FF2B5EF4-FFF2-40B4-BE49-F238E27FC236}">
                  <a16:creationId xmlns:a16="http://schemas.microsoft.com/office/drawing/2014/main" id="{8A04283B-8948-4EC2-8FA0-7CAC9554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77" y="902995"/>
              <a:ext cx="224923" cy="187132"/>
            </a:xfrm>
            <a:custGeom>
              <a:avLst/>
              <a:gdLst>
                <a:gd name="T0" fmla="*/ 101 w 569"/>
                <a:gd name="T1" fmla="*/ 490 h 490"/>
                <a:gd name="T2" fmla="*/ 0 w 569"/>
                <a:gd name="T3" fmla="*/ 374 h 490"/>
                <a:gd name="T4" fmla="*/ 58 w 569"/>
                <a:gd name="T5" fmla="*/ 374 h 490"/>
                <a:gd name="T6" fmla="*/ 569 w 569"/>
                <a:gd name="T7" fmla="*/ 29 h 490"/>
                <a:gd name="T8" fmla="*/ 174 w 569"/>
                <a:gd name="T9" fmla="*/ 374 h 490"/>
                <a:gd name="T10" fmla="*/ 232 w 569"/>
                <a:gd name="T11" fmla="*/ 374 h 490"/>
                <a:gd name="T12" fmla="*/ 101 w 569"/>
                <a:gd name="T13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490">
                  <a:moveTo>
                    <a:pt x="101" y="490"/>
                  </a:moveTo>
                  <a:lnTo>
                    <a:pt x="0" y="374"/>
                  </a:lnTo>
                  <a:lnTo>
                    <a:pt x="58" y="374"/>
                  </a:lnTo>
                  <a:cubicBezTo>
                    <a:pt x="117" y="148"/>
                    <a:pt x="336" y="0"/>
                    <a:pt x="569" y="29"/>
                  </a:cubicBezTo>
                  <a:cubicBezTo>
                    <a:pt x="378" y="53"/>
                    <a:pt x="222" y="189"/>
                    <a:pt x="174" y="374"/>
                  </a:cubicBezTo>
                  <a:lnTo>
                    <a:pt x="232" y="374"/>
                  </a:lnTo>
                  <a:lnTo>
                    <a:pt x="101" y="490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00" name="Freeform 220">
              <a:extLst>
                <a:ext uri="{FF2B5EF4-FFF2-40B4-BE49-F238E27FC236}">
                  <a16:creationId xmlns:a16="http://schemas.microsoft.com/office/drawing/2014/main" id="{65A271F4-6F0E-49DC-A9EB-8E8BBD6E8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890" y="910932"/>
              <a:ext cx="230593" cy="177959"/>
            </a:xfrm>
            <a:custGeom>
              <a:avLst/>
              <a:gdLst>
                <a:gd name="T0" fmla="*/ 116 w 583"/>
                <a:gd name="T1" fmla="*/ 0 h 464"/>
                <a:gd name="T2" fmla="*/ 583 w 583"/>
                <a:gd name="T3" fmla="*/ 464 h 464"/>
                <a:gd name="T4" fmla="*/ 467 w 583"/>
                <a:gd name="T5" fmla="*/ 464 h 464"/>
                <a:gd name="T6" fmla="*/ 0 w 583"/>
                <a:gd name="T7" fmla="*/ 0 h 464"/>
                <a:gd name="T8" fmla="*/ 116 w 583"/>
                <a:gd name="T9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64">
                  <a:moveTo>
                    <a:pt x="116" y="0"/>
                  </a:moveTo>
                  <a:cubicBezTo>
                    <a:pt x="374" y="0"/>
                    <a:pt x="583" y="207"/>
                    <a:pt x="583" y="464"/>
                  </a:cubicBezTo>
                  <a:lnTo>
                    <a:pt x="467" y="464"/>
                  </a:lnTo>
                  <a:cubicBezTo>
                    <a:pt x="467" y="207"/>
                    <a:pt x="258" y="0"/>
                    <a:pt x="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008D4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102" name="Freeform 221">
              <a:extLst>
                <a:ext uri="{FF2B5EF4-FFF2-40B4-BE49-F238E27FC236}">
                  <a16:creationId xmlns:a16="http://schemas.microsoft.com/office/drawing/2014/main" id="{2FFC58A1-B37A-4E13-B2C1-97B1F92A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49" y="910932"/>
              <a:ext cx="432834" cy="177959"/>
            </a:xfrm>
            <a:custGeom>
              <a:avLst/>
              <a:gdLst>
                <a:gd name="T0" fmla="*/ 569 w 1094"/>
                <a:gd name="T1" fmla="*/ 3 h 464"/>
                <a:gd name="T2" fmla="*/ 174 w 1094"/>
                <a:gd name="T3" fmla="*/ 348 h 464"/>
                <a:gd name="T4" fmla="*/ 232 w 1094"/>
                <a:gd name="T5" fmla="*/ 348 h 464"/>
                <a:gd name="T6" fmla="*/ 101 w 1094"/>
                <a:gd name="T7" fmla="*/ 464 h 464"/>
                <a:gd name="T8" fmla="*/ 0 w 1094"/>
                <a:gd name="T9" fmla="*/ 348 h 464"/>
                <a:gd name="T10" fmla="*/ 58 w 1094"/>
                <a:gd name="T11" fmla="*/ 348 h 464"/>
                <a:gd name="T12" fmla="*/ 511 w 1094"/>
                <a:gd name="T13" fmla="*/ 0 h 464"/>
                <a:gd name="T14" fmla="*/ 627 w 1094"/>
                <a:gd name="T15" fmla="*/ 0 h 464"/>
                <a:gd name="T16" fmla="*/ 1094 w 1094"/>
                <a:gd name="T17" fmla="*/ 464 h 464"/>
                <a:gd name="T18" fmla="*/ 978 w 1094"/>
                <a:gd name="T19" fmla="*/ 464 h 464"/>
                <a:gd name="T20" fmla="*/ 511 w 1094"/>
                <a:gd name="T21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4" h="464">
                  <a:moveTo>
                    <a:pt x="569" y="3"/>
                  </a:moveTo>
                  <a:cubicBezTo>
                    <a:pt x="378" y="27"/>
                    <a:pt x="222" y="163"/>
                    <a:pt x="174" y="348"/>
                  </a:cubicBezTo>
                  <a:lnTo>
                    <a:pt x="232" y="348"/>
                  </a:lnTo>
                  <a:lnTo>
                    <a:pt x="101" y="464"/>
                  </a:lnTo>
                  <a:lnTo>
                    <a:pt x="0" y="348"/>
                  </a:lnTo>
                  <a:lnTo>
                    <a:pt x="58" y="348"/>
                  </a:lnTo>
                  <a:cubicBezTo>
                    <a:pt x="112" y="143"/>
                    <a:pt x="298" y="0"/>
                    <a:pt x="511" y="0"/>
                  </a:cubicBezTo>
                  <a:lnTo>
                    <a:pt x="627" y="0"/>
                  </a:lnTo>
                  <a:cubicBezTo>
                    <a:pt x="885" y="0"/>
                    <a:pt x="1094" y="207"/>
                    <a:pt x="1094" y="464"/>
                  </a:cubicBezTo>
                  <a:lnTo>
                    <a:pt x="978" y="464"/>
                  </a:lnTo>
                  <a:cubicBezTo>
                    <a:pt x="978" y="207"/>
                    <a:pt x="769" y="0"/>
                    <a:pt x="511" y="0"/>
                  </a:cubicBezTo>
                </a:path>
              </a:pathLst>
            </a:custGeom>
            <a:noFill/>
            <a:ln w="22225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4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2160269" y="147914"/>
            <a:ext cx="86391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05E4D"/>
                </a:solidFill>
              </a:rPr>
              <a:t>Концептуальные проектные решения в судостроении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33" y="769335"/>
            <a:ext cx="8787117" cy="304391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1" y="3915053"/>
            <a:ext cx="8747318" cy="28400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660192" y="1622150"/>
            <a:ext cx="2362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Универсальное сухогрузное судно ледового плавания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Полная загрузка контейнерами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645" y="4770705"/>
            <a:ext cx="2362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990000"/>
                </a:solidFill>
              </a:rPr>
              <a:t>Универсальное сухогрузное судно ледового плавания</a:t>
            </a:r>
          </a:p>
          <a:p>
            <a:pPr algn="ctr"/>
            <a:endParaRPr lang="ru-RU" sz="1600" dirty="0">
              <a:solidFill>
                <a:srgbClr val="990000"/>
              </a:solidFill>
            </a:endParaRPr>
          </a:p>
          <a:p>
            <a:pPr algn="ctr"/>
            <a:r>
              <a:rPr lang="ru-RU" sz="1600" dirty="0">
                <a:solidFill>
                  <a:srgbClr val="990000"/>
                </a:solidFill>
              </a:rPr>
              <a:t>Полная загрузка </a:t>
            </a:r>
          </a:p>
          <a:p>
            <a:pPr algn="ctr"/>
            <a:r>
              <a:rPr lang="ru-RU" sz="1600" dirty="0" err="1">
                <a:solidFill>
                  <a:srgbClr val="990000"/>
                </a:solidFill>
              </a:rPr>
              <a:t>биг-бэгами</a:t>
            </a:r>
            <a:endParaRPr lang="ru-RU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1623060" y="257148"/>
            <a:ext cx="95554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05E4D"/>
                </a:solidFill>
              </a:rPr>
              <a:t>Приложение «Проектная модель судна ледового плавания»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9794" y="980469"/>
            <a:ext cx="55967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Генерация теоретического чертежа (формы обводов корпуса) под заданные главные </a:t>
            </a:r>
            <a:r>
              <a:rPr lang="ru-RU" sz="1600" dirty="0" err="1">
                <a:solidFill>
                  <a:srgbClr val="005E4D"/>
                </a:solidFill>
              </a:rPr>
              <a:t>размерения</a:t>
            </a:r>
            <a:endParaRPr lang="ru-RU" sz="1600" dirty="0">
              <a:solidFill>
                <a:srgbClr val="005E4D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Расчёт основных </a:t>
            </a:r>
            <a:r>
              <a:rPr lang="ru-RU" sz="1600" dirty="0" err="1">
                <a:solidFill>
                  <a:srgbClr val="005E4D"/>
                </a:solidFill>
              </a:rPr>
              <a:t>общепроектных</a:t>
            </a:r>
            <a:r>
              <a:rPr lang="ru-RU" sz="1600" dirty="0">
                <a:solidFill>
                  <a:srgbClr val="005E4D"/>
                </a:solidFill>
              </a:rPr>
              <a:t> параметров судна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Формирование схемы общего расположения и расстановка переборок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Размещение основных типов груза в трюмах и на крышках люков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Моделирование геометрии балластных цистерн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Расчёт нагрузки масс и центра тяжести судна порожнём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Расчёт дедвейта судна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Проверка требований остойчивости и посадки для рассматриваемых состояний загрузки, автоматическая или ручная балластировка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5E4D"/>
                </a:solidFill>
              </a:rPr>
              <a:t>Расчёт параметров ходкости в чистой воде и во </a:t>
            </a:r>
            <a:r>
              <a:rPr lang="ru-RU" sz="1600" dirty="0" smtClean="0">
                <a:solidFill>
                  <a:srgbClr val="005E4D"/>
                </a:solidFill>
              </a:rPr>
              <a:t>льдах </a:t>
            </a:r>
            <a:endParaRPr lang="ru-RU" sz="1600" dirty="0">
              <a:solidFill>
                <a:srgbClr val="005E4D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03827" y="1073878"/>
            <a:ext cx="5716537" cy="5522231"/>
            <a:chOff x="6917838" y="1846236"/>
            <a:chExt cx="4942730" cy="4962937"/>
          </a:xfrm>
        </p:grpSpPr>
        <p:pic>
          <p:nvPicPr>
            <p:cNvPr id="11" name="Рисунок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838" y="1846236"/>
              <a:ext cx="4942730" cy="242345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838" y="4287442"/>
              <a:ext cx="4942730" cy="252173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6303827" y="1128003"/>
            <a:ext cx="5716537" cy="5468106"/>
            <a:chOff x="6873448" y="1846579"/>
            <a:chExt cx="5149730" cy="4962594"/>
          </a:xfrm>
        </p:grpSpPr>
        <p:pic>
          <p:nvPicPr>
            <p:cNvPr id="15" name="Рисунок 14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9557"/>
            <a:stretch/>
          </p:blipFill>
          <p:spPr>
            <a:xfrm>
              <a:off x="6873448" y="1846579"/>
              <a:ext cx="5149730" cy="2538990"/>
            </a:xfrm>
            <a:prstGeom prst="rect">
              <a:avLst/>
            </a:prstGeom>
          </p:spPr>
        </p:pic>
        <p:pic>
          <p:nvPicPr>
            <p:cNvPr id="19" name="Рисунок 18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83"/>
            <a:stretch/>
          </p:blipFill>
          <p:spPr>
            <a:xfrm>
              <a:off x="6873448" y="4553772"/>
              <a:ext cx="5149730" cy="2255401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6276513" y="1077025"/>
            <a:ext cx="5743851" cy="5519083"/>
            <a:chOff x="6873448" y="1846580"/>
            <a:chExt cx="5149730" cy="4892548"/>
          </a:xfrm>
        </p:grpSpPr>
        <p:pic>
          <p:nvPicPr>
            <p:cNvPr id="21" name="Рисунок 20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448" y="1846580"/>
              <a:ext cx="5149730" cy="2258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2" name="Рисунок 21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448" y="4104980"/>
              <a:ext cx="5149730" cy="263414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6303827" y="1055652"/>
            <a:ext cx="5716537" cy="5540457"/>
            <a:chOff x="6873448" y="1846580"/>
            <a:chExt cx="5149730" cy="4883351"/>
          </a:xfrm>
        </p:grpSpPr>
        <p:pic>
          <p:nvPicPr>
            <p:cNvPr id="23" name="Рисунок 22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1"/>
            <a:stretch/>
          </p:blipFill>
          <p:spPr>
            <a:xfrm>
              <a:off x="6873448" y="1846580"/>
              <a:ext cx="5149730" cy="27071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4" name="Рисунок 23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448" y="4561988"/>
              <a:ext cx="5149730" cy="216794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6276513" y="1055651"/>
            <a:ext cx="5743851" cy="5540457"/>
            <a:chOff x="6873448" y="1846236"/>
            <a:chExt cx="5149730" cy="4892892"/>
          </a:xfrm>
        </p:grpSpPr>
        <p:pic>
          <p:nvPicPr>
            <p:cNvPr id="25" name="Рисунок 24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448" y="1846236"/>
              <a:ext cx="5149730" cy="271575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6" name="Рисунок 25"/>
            <p:cNvPicPr/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29"/>
            <a:stretch/>
          </p:blipFill>
          <p:spPr>
            <a:xfrm>
              <a:off x="6873448" y="4579938"/>
              <a:ext cx="5149730" cy="215919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41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1268730" y="191375"/>
            <a:ext cx="104470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5E4D"/>
                </a:solidFill>
              </a:rPr>
              <a:t>Проектные решения в области береговой инфраструктуры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1048" t="32547" r="6450" b="4851"/>
          <a:stretch/>
        </p:blipFill>
        <p:spPr>
          <a:xfrm>
            <a:off x="913329" y="878997"/>
            <a:ext cx="10939692" cy="418127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68939" y="5197360"/>
            <a:ext cx="10939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E4D"/>
                </a:solidFill>
              </a:rPr>
              <a:t>Генеральный план территории, конфигурация грузовых фронтов</a:t>
            </a:r>
            <a:endParaRPr lang="ru-RU" sz="1600" dirty="0">
              <a:solidFill>
                <a:srgbClr val="005E4D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E4D"/>
                </a:solidFill>
              </a:rPr>
              <a:t>Техническое оснащение причалов, грузовое оборудование</a:t>
            </a:r>
            <a:endParaRPr lang="ru-RU" sz="1600" dirty="0">
              <a:solidFill>
                <a:srgbClr val="005E4D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E4D"/>
                </a:solidFill>
              </a:rPr>
              <a:t>Объёмы и технические характеристики складов и хранилищ</a:t>
            </a:r>
            <a:endParaRPr lang="ru-RU" sz="1600" dirty="0">
              <a:solidFill>
                <a:srgbClr val="005E4D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E4D"/>
                </a:solidFill>
              </a:rPr>
              <a:t>Топология и технические характеристики конвейерных линий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E4D"/>
                </a:solidFill>
              </a:rPr>
              <a:t>…</a:t>
            </a:r>
            <a:endParaRPr lang="ru-RU" sz="1600" dirty="0">
              <a:solidFill>
                <a:srgbClr val="005E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832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2;p2"/>
          <p:cNvSpPr txBox="1"/>
          <p:nvPr/>
        </p:nvSpPr>
        <p:spPr>
          <a:xfrm>
            <a:off x="761048" y="102599"/>
            <a:ext cx="111659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b="1" dirty="0">
                <a:solidFill>
                  <a:srgbClr val="005E4D"/>
                </a:solidFill>
              </a:rPr>
              <a:t>Задачи оперативного планирования в моделях стратегического уровня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46586"/>
              </p:ext>
            </p:extLst>
          </p:nvPr>
        </p:nvGraphicFramePr>
        <p:xfrm>
          <a:off x="761048" y="876495"/>
          <a:ext cx="1135755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Модель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предметной области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Элементы оперативного или тактического плана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Учитываемые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</a:rPr>
                        <a:t> факторы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Эксплуатация и снабжение нефтедобывающих платформ и нефтеперегрузочных комплексов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Нахождение баланса между обслуживанием транспортных судов основного производственного контура и конкурирующих с ними за причальные места судов снабжения.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Текущие уровни наполненности хранилищ различных грузов и специфичные для судов разных типов «окна погоды»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Арктические транспортные морские коридоры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Оптимальная маршрутизация рейсов судов ледового </a:t>
                      </a:r>
                      <a:r>
                        <a:rPr lang="ru-RU" sz="1600" kern="1200" dirty="0" smtClean="0">
                          <a:effectLst/>
                        </a:rPr>
                        <a:t>плавания. Планирование работы ледокольного флота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Существенно нестационарные</a:t>
                      </a:r>
                      <a:r>
                        <a:rPr lang="ru-RU" sz="1600" kern="1200" baseline="0" dirty="0">
                          <a:effectLst/>
                        </a:rPr>
                        <a:t> погодные и ледовые</a:t>
                      </a:r>
                      <a:r>
                        <a:rPr lang="ru-RU" sz="1600" kern="1200" dirty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условия. Ограниченность ледокольного ресурса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Мультимодальные контейнерные терминалы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Оптимальное</a:t>
                      </a:r>
                      <a:r>
                        <a:rPr lang="ru-RU" sz="1600" kern="1200" baseline="0" dirty="0">
                          <a:effectLst/>
                        </a:rPr>
                        <a:t> </a:t>
                      </a:r>
                      <a:r>
                        <a:rPr lang="ru-RU" sz="1600" kern="1200" dirty="0">
                          <a:effectLst/>
                        </a:rPr>
                        <a:t>размещение и штабелирование контейнеров на временных площадках хранения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Количество операций по перемещению и перегрузке контейнеров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Работа портов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Календарное планирование портовых</a:t>
                      </a:r>
                      <a:r>
                        <a:rPr lang="ru-RU" sz="1600" baseline="0" dirty="0"/>
                        <a:t> операций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Ограниченность стационарных и мобильных элементов</a:t>
                      </a:r>
                      <a:r>
                        <a:rPr lang="ru-RU" sz="1600" kern="1200" baseline="0" dirty="0">
                          <a:effectLst/>
                        </a:rPr>
                        <a:t> портовой инфраструктуры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Управление дискретным производством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hlinkClick r:id="rId5"/>
                        </a:rPr>
                        <a:t>https://plant-twin.ru/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Составление исполнимого плана выполнения производственной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Производственные заказы, технологические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 маршруты, загрузка оборудования…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E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859</Words>
  <Application>Microsoft Office PowerPoint</Application>
  <PresentationFormat>Широкоэкранный</PresentationFormat>
  <Paragraphs>227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Segoe Script</vt:lpstr>
      <vt:lpstr>Symbol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Ильсур Юсупов</dc:creator>
  <cp:lastModifiedBy>Tarovik Oleg</cp:lastModifiedBy>
  <cp:revision>61</cp:revision>
  <dcterms:created xsi:type="dcterms:W3CDTF">2021-01-22T13:06:56Z</dcterms:created>
  <dcterms:modified xsi:type="dcterms:W3CDTF">2022-09-19T10:01:36Z</dcterms:modified>
</cp:coreProperties>
</file>