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1"/>
  </p:sldMasterIdLst>
  <p:notesMasterIdLst>
    <p:notesMasterId r:id="rId15"/>
  </p:notesMasterIdLst>
  <p:sldIdLst>
    <p:sldId id="287" r:id="rId2"/>
    <p:sldId id="288" r:id="rId3"/>
    <p:sldId id="289" r:id="rId4"/>
    <p:sldId id="290" r:id="rId5"/>
    <p:sldId id="291" r:id="rId6"/>
    <p:sldId id="292" r:id="rId7"/>
    <p:sldId id="293" r:id="rId8"/>
    <p:sldId id="300" r:id="rId9"/>
    <p:sldId id="301" r:id="rId10"/>
    <p:sldId id="294" r:id="rId11"/>
    <p:sldId id="302" r:id="rId12"/>
    <p:sldId id="299" r:id="rId13"/>
    <p:sldId id="269" r:id="rId14"/>
  </p:sldIdLst>
  <p:sldSz cx="9144000" cy="6858000" type="screen4x3"/>
  <p:notesSz cx="6742113" cy="98758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425D"/>
    <a:srgbClr val="E9571D"/>
    <a:srgbClr val="83C2E5"/>
    <a:srgbClr val="E74C3C"/>
    <a:srgbClr val="0C2B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7" autoAdjust="0"/>
    <p:restoredTop sz="96398" autoAdjust="0"/>
  </p:normalViewPr>
  <p:slideViewPr>
    <p:cSldViewPr>
      <p:cViewPr>
        <p:scale>
          <a:sx n="125" d="100"/>
          <a:sy n="125" d="100"/>
        </p:scale>
        <p:origin x="-28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0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9525" y="0"/>
            <a:ext cx="29210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45FDE1-005C-40DF-ACC7-381F2BDD3644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41363"/>
            <a:ext cx="493553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688" y="4691063"/>
            <a:ext cx="5392737" cy="4443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80538"/>
            <a:ext cx="29210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9525" y="9380538"/>
            <a:ext cx="29210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CBAA8D-FCEE-422D-8A4B-C1DA094249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106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C4D45-8A45-4827-8675-9D03A32A1671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0544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C4D45-8A45-4827-8675-9D03A32A1671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0544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C4D45-8A45-4827-8675-9D03A32A1671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0544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1AEB02D1-D93B-48E0-9553-52448F27A7D9}"/>
              </a:ext>
            </a:extLst>
          </p:cNvPr>
          <p:cNvCxnSpPr/>
          <p:nvPr userDrawn="1"/>
        </p:nvCxnSpPr>
        <p:spPr>
          <a:xfrm>
            <a:off x="251520" y="1916832"/>
            <a:ext cx="8640960" cy="0"/>
          </a:xfrm>
          <a:prstGeom prst="line">
            <a:avLst/>
          </a:prstGeom>
          <a:ln w="38100">
            <a:solidFill>
              <a:srgbClr val="E74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C6E3F244-2CFD-40A4-9E93-65198B265D22}"/>
              </a:ext>
            </a:extLst>
          </p:cNvPr>
          <p:cNvCxnSpPr/>
          <p:nvPr userDrawn="1"/>
        </p:nvCxnSpPr>
        <p:spPr>
          <a:xfrm>
            <a:off x="251520" y="4005064"/>
            <a:ext cx="8640960" cy="0"/>
          </a:xfrm>
          <a:prstGeom prst="line">
            <a:avLst/>
          </a:prstGeom>
          <a:ln w="38100">
            <a:solidFill>
              <a:srgbClr val="E74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www.simulation.su/uploads/images/default/ikm-mtmts-2021-logo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5378"/>
            <a:ext cx="1669852" cy="163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 userDrawn="1"/>
        </p:nvSpPr>
        <p:spPr>
          <a:xfrm>
            <a:off x="2104728" y="280531"/>
            <a:ext cx="68015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13425D"/>
                </a:solidFill>
              </a:rPr>
              <a:t>Шестая международная научно-практическая</a:t>
            </a:r>
            <a:r>
              <a:rPr lang="ru-RU" sz="2000" baseline="0" dirty="0">
                <a:solidFill>
                  <a:srgbClr val="13425D"/>
                </a:solidFill>
              </a:rPr>
              <a:t> </a:t>
            </a:r>
            <a:r>
              <a:rPr lang="ru-RU" sz="2000" dirty="0">
                <a:solidFill>
                  <a:srgbClr val="13425D"/>
                </a:solidFill>
              </a:rPr>
              <a:t>конференция</a:t>
            </a:r>
          </a:p>
          <a:p>
            <a:pPr algn="ctr"/>
            <a:r>
              <a:rPr lang="ru-RU" sz="2000" dirty="0">
                <a:solidFill>
                  <a:srgbClr val="13425D"/>
                </a:solidFill>
              </a:rPr>
              <a:t>«Имитационное и комплексное моделирование морской техники и морских транспортных систем» </a:t>
            </a:r>
          </a:p>
          <a:p>
            <a:pPr algn="ctr"/>
            <a:r>
              <a:rPr lang="ru-RU" sz="2000" dirty="0">
                <a:solidFill>
                  <a:srgbClr val="13425D"/>
                </a:solidFill>
              </a:rPr>
              <a:t>(ИКМ МТМТС-2021)</a:t>
            </a:r>
          </a:p>
        </p:txBody>
      </p:sp>
    </p:spTree>
    <p:extLst>
      <p:ext uri="{BB962C8B-B14F-4D97-AF65-F5344CB8AC3E}">
        <p14:creationId xmlns:p14="http://schemas.microsoft.com/office/powerpoint/2010/main" val="1481556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5F53C-637A-4C5C-8242-9CF76BD75F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518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5F53C-637A-4C5C-8242-9CF76BD75F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627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5F53C-637A-4C5C-8242-9CF76BD75F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386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5F53C-637A-4C5C-8242-9CF76BD75F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372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5F53C-637A-4C5C-8242-9CF76BD75F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017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5F53C-637A-4C5C-8242-9CF76BD75F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378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5F53C-637A-4C5C-8242-9CF76BD75F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819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 userDrawn="1"/>
        </p:nvCxnSpPr>
        <p:spPr>
          <a:xfrm>
            <a:off x="251520" y="692696"/>
            <a:ext cx="8640960" cy="0"/>
          </a:xfrm>
          <a:prstGeom prst="line">
            <a:avLst/>
          </a:prstGeom>
          <a:ln w="38100">
            <a:solidFill>
              <a:srgbClr val="E74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251520" y="6381328"/>
            <a:ext cx="8640960" cy="0"/>
          </a:xfrm>
          <a:prstGeom prst="line">
            <a:avLst/>
          </a:prstGeom>
          <a:ln w="38100">
            <a:solidFill>
              <a:srgbClr val="E74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72400" y="6462507"/>
            <a:ext cx="720080" cy="365125"/>
          </a:xfrm>
        </p:spPr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</a:lstStyle>
          <a:p>
            <a:fld id="{5105F53C-637A-4C5C-8242-9CF76BD75F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2984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5F53C-637A-4C5C-8242-9CF76BD75F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520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5F53C-637A-4C5C-8242-9CF76BD75F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351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5F53C-637A-4C5C-8242-9CF76BD75F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90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080" y="2132856"/>
            <a:ext cx="82089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Имитационная модель 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как </a:t>
            </a:r>
            <a:r>
              <a:rPr lang="ru-RU" sz="3200" b="1" dirty="0">
                <a:solidFill>
                  <a:srgbClr val="002060"/>
                </a:solidFill>
              </a:rPr>
              <a:t>средство анализа и верификации системы планирования 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материальных </a:t>
            </a:r>
            <a:r>
              <a:rPr lang="ru-RU" sz="3200" b="1" dirty="0">
                <a:solidFill>
                  <a:srgbClr val="002060"/>
                </a:solidFill>
              </a:rPr>
              <a:t>потоков на производстве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01027" y="4496672"/>
            <a:ext cx="6291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i="1" dirty="0" err="1" smtClean="0">
                <a:solidFill>
                  <a:srgbClr val="305480"/>
                </a:solidFill>
                <a:cs typeface="Arial" pitchFamily="34" charset="0"/>
              </a:rPr>
              <a:t>Топаж</a:t>
            </a:r>
            <a:r>
              <a:rPr lang="ru-RU" sz="2800" i="1" dirty="0" smtClean="0">
                <a:solidFill>
                  <a:srgbClr val="305480"/>
                </a:solidFill>
                <a:cs typeface="Arial" pitchFamily="34" charset="0"/>
              </a:rPr>
              <a:t> А.Г., Гиндин И.Б., </a:t>
            </a:r>
            <a:r>
              <a:rPr lang="ru-RU" sz="2800" i="1" dirty="0" err="1" smtClean="0">
                <a:solidFill>
                  <a:srgbClr val="305480"/>
                </a:solidFill>
                <a:cs typeface="Arial" pitchFamily="34" charset="0"/>
              </a:rPr>
              <a:t>Чеславский</a:t>
            </a:r>
            <a:r>
              <a:rPr lang="ru-RU" sz="2800" i="1" dirty="0" smtClean="0">
                <a:solidFill>
                  <a:srgbClr val="305480"/>
                </a:solidFill>
                <a:cs typeface="Arial" pitchFamily="34" charset="0"/>
              </a:rPr>
              <a:t> А.В</a:t>
            </a:r>
            <a:r>
              <a:rPr lang="en-US" sz="2800" i="1" dirty="0">
                <a:solidFill>
                  <a:srgbClr val="305480"/>
                </a:solidFill>
                <a:cs typeface="Arial" pitchFamily="34" charset="0"/>
              </a:rPr>
              <a:t>.</a:t>
            </a:r>
            <a:endParaRPr lang="ru-RU" sz="2800" i="1" dirty="0" smtClean="0">
              <a:solidFill>
                <a:srgbClr val="305480"/>
              </a:solidFill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70912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Одиннадцатая</a:t>
            </a:r>
            <a:r>
              <a:rPr lang="ru-RU" sz="1600" b="1" dirty="0">
                <a:solidFill>
                  <a:srgbClr val="002060"/>
                </a:solidFill>
              </a:rPr>
              <a:t> всероссийская научно‐практическая конференция  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«</a:t>
            </a:r>
            <a:r>
              <a:rPr lang="ru-RU" sz="1600" b="1" dirty="0">
                <a:solidFill>
                  <a:srgbClr val="002060"/>
                </a:solidFill>
              </a:rPr>
              <a:t>Имитационное моделирование. Теория и практика»  </a:t>
            </a:r>
            <a:r>
              <a:rPr lang="ru-RU" sz="1600" b="1" dirty="0" smtClean="0">
                <a:solidFill>
                  <a:srgbClr val="002060"/>
                </a:solidFill>
              </a:rPr>
              <a:t>ИММОД‐2023</a:t>
            </a:r>
            <a:endParaRPr lang="ru-RU" sz="1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59832" y="6464458"/>
            <a:ext cx="3013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18</a:t>
            </a:r>
            <a:r>
              <a:rPr lang="en-US" b="1" i="1" dirty="0" smtClean="0">
                <a:solidFill>
                  <a:srgbClr val="002060"/>
                </a:solidFill>
              </a:rPr>
              <a:t>-2</a:t>
            </a:r>
            <a:r>
              <a:rPr lang="ru-RU" b="1" i="1" dirty="0" smtClean="0">
                <a:solidFill>
                  <a:srgbClr val="002060"/>
                </a:solidFill>
              </a:rPr>
              <a:t>0</a:t>
            </a:r>
            <a:r>
              <a:rPr lang="en-US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smtClean="0">
                <a:solidFill>
                  <a:srgbClr val="002060"/>
                </a:solidFill>
              </a:rPr>
              <a:t>октября 2023, Казань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457" y="70912"/>
            <a:ext cx="576064" cy="547963"/>
          </a:xfrm>
          <a:prstGeom prst="rect">
            <a:avLst/>
          </a:prstGeom>
        </p:spPr>
      </p:pic>
      <p:pic>
        <p:nvPicPr>
          <p:cNvPr id="1026" name="Picture 2" descr="http://www.simulation.su/uploads/images/default/immod-2023-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4" y="25193"/>
            <a:ext cx="626290" cy="64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309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5F53C-637A-4C5C-8242-9CF76BD75F39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83030"/>
            <a:ext cx="85329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Имитационная модель как полигон верификации движка планирования</a:t>
            </a:r>
            <a:endParaRPr lang="ru-RU" altLang="ru-RU" sz="20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28" y="836712"/>
            <a:ext cx="8604448" cy="537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603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5F53C-637A-4C5C-8242-9CF76BD75F39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21140" y="116632"/>
            <a:ext cx="68767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Результаты</a:t>
            </a:r>
            <a:endParaRPr lang="ru-RU" altLang="ru-RU" sz="20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54" y="1412776"/>
            <a:ext cx="5797550" cy="380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82" y="1412776"/>
            <a:ext cx="7920880" cy="4320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48931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5F53C-637A-4C5C-8242-9CF76BD75F39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21140" y="116632"/>
            <a:ext cx="68767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Выводы и перспективы</a:t>
            </a:r>
            <a:endParaRPr lang="ru-RU" altLang="ru-RU" sz="20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1" y="684312"/>
            <a:ext cx="8640960" cy="570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Движок планирования материальных потоков позволяет</a:t>
            </a:r>
            <a:r>
              <a:rPr lang="en-US" b="1" dirty="0" smtClean="0">
                <a:solidFill>
                  <a:srgbClr val="002060"/>
                </a:solidFill>
              </a:rPr>
              <a:t>:</a:t>
            </a:r>
            <a:endParaRPr lang="ru-RU" b="1" dirty="0" smtClean="0">
              <a:solidFill>
                <a:srgbClr val="002060"/>
              </a:solidFill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повысить эффективность </a:t>
            </a:r>
            <a:r>
              <a:rPr lang="ru-RU" dirty="0">
                <a:solidFill>
                  <a:srgbClr val="002060"/>
                </a:solidFill>
              </a:rPr>
              <a:t>использования материальных </a:t>
            </a:r>
            <a:r>
              <a:rPr lang="ru-RU" dirty="0" smtClean="0">
                <a:solidFill>
                  <a:srgbClr val="002060"/>
                </a:solidFill>
              </a:rPr>
              <a:t>запасов за счёт </a:t>
            </a:r>
            <a:r>
              <a:rPr lang="ru-RU" dirty="0">
                <a:solidFill>
                  <a:srgbClr val="002060"/>
                </a:solidFill>
              </a:rPr>
              <a:t>наиболее полного удовлетворения клиентского спроса без наращивания объема </a:t>
            </a:r>
            <a:r>
              <a:rPr lang="ru-RU" dirty="0" smtClean="0">
                <a:solidFill>
                  <a:srgbClr val="002060"/>
                </a:solidFill>
              </a:rPr>
              <a:t>склада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оптимизировать портфель заказов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с</a:t>
            </a:r>
            <a:r>
              <a:rPr lang="ru-RU" dirty="0" smtClean="0">
                <a:solidFill>
                  <a:srgbClr val="002060"/>
                </a:solidFill>
              </a:rPr>
              <a:t>балансировать структуру </a:t>
            </a:r>
            <a:r>
              <a:rPr lang="ru-RU" dirty="0">
                <a:solidFill>
                  <a:srgbClr val="002060"/>
                </a:solidFill>
              </a:rPr>
              <a:t>запасов </a:t>
            </a:r>
            <a:r>
              <a:rPr lang="ru-RU" dirty="0" smtClean="0">
                <a:solidFill>
                  <a:srgbClr val="002060"/>
                </a:solidFill>
              </a:rPr>
              <a:t>материалов и полуфабрикатов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обоснованно оценить дату </a:t>
            </a:r>
            <a:r>
              <a:rPr lang="ru-RU" dirty="0">
                <a:solidFill>
                  <a:srgbClr val="002060"/>
                </a:solidFill>
              </a:rPr>
              <a:t>исполнения </a:t>
            </a:r>
            <a:r>
              <a:rPr lang="ru-RU" dirty="0" smtClean="0">
                <a:solidFill>
                  <a:srgbClr val="002060"/>
                </a:solidFill>
              </a:rPr>
              <a:t>заказа и заблаговременно проинформировать об этом клиента</a:t>
            </a:r>
          </a:p>
          <a:p>
            <a:pPr>
              <a:spcAft>
                <a:spcPts val="300"/>
              </a:spcAft>
            </a:pPr>
            <a:endParaRPr lang="en-US" sz="1200" dirty="0"/>
          </a:p>
          <a:p>
            <a:pPr>
              <a:spcAft>
                <a:spcPts val="300"/>
              </a:spcAft>
            </a:pPr>
            <a:r>
              <a:rPr lang="ru-RU" b="1" dirty="0" smtClean="0">
                <a:solidFill>
                  <a:srgbClr val="C00000"/>
                </a:solidFill>
              </a:rPr>
              <a:t>Имитационная модель позволяет</a:t>
            </a:r>
            <a:r>
              <a:rPr lang="en-US" b="1" dirty="0" smtClean="0">
                <a:solidFill>
                  <a:srgbClr val="C00000"/>
                </a:solidFill>
              </a:rPr>
              <a:t>: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C00000"/>
                </a:solidFill>
              </a:rPr>
              <a:t>проверить </a:t>
            </a:r>
            <a:r>
              <a:rPr lang="ru-RU" dirty="0">
                <a:solidFill>
                  <a:srgbClr val="C00000"/>
                </a:solidFill>
              </a:rPr>
              <a:t>и </a:t>
            </a:r>
            <a:r>
              <a:rPr lang="ru-RU" dirty="0" smtClean="0">
                <a:solidFill>
                  <a:srgbClr val="C00000"/>
                </a:solidFill>
              </a:rPr>
              <a:t>верифицировать предлагаемый инструмент оперативного </a:t>
            </a:r>
            <a:r>
              <a:rPr lang="ru-RU" dirty="0">
                <a:solidFill>
                  <a:srgbClr val="C00000"/>
                </a:solidFill>
              </a:rPr>
              <a:t>планирования (APS) перед его внедрением в реальное </a:t>
            </a:r>
            <a:r>
              <a:rPr lang="ru-RU" dirty="0" smtClean="0">
                <a:solidFill>
                  <a:srgbClr val="C00000"/>
                </a:solidFill>
              </a:rPr>
              <a:t>производство в безопасном режиме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C00000"/>
                </a:solidFill>
              </a:rPr>
              <a:t>определить его узкие и проблемные </a:t>
            </a:r>
            <a:r>
              <a:rPr lang="ru-RU" dirty="0" smtClean="0">
                <a:solidFill>
                  <a:srgbClr val="C00000"/>
                </a:solidFill>
              </a:rPr>
              <a:t>места планировщика, </a:t>
            </a:r>
            <a:r>
              <a:rPr lang="ru-RU" dirty="0">
                <a:solidFill>
                  <a:srgbClr val="C00000"/>
                </a:solidFill>
              </a:rPr>
              <a:t>а также </a:t>
            </a:r>
            <a:r>
              <a:rPr lang="ru-RU" dirty="0" smtClean="0">
                <a:solidFill>
                  <a:srgbClr val="C00000"/>
                </a:solidFill>
              </a:rPr>
              <a:t>подобрать настроечные параметры, обеспечивающие </a:t>
            </a:r>
            <a:r>
              <a:rPr lang="ru-RU" dirty="0">
                <a:solidFill>
                  <a:srgbClr val="C00000"/>
                </a:solidFill>
              </a:rPr>
              <a:t>его устойчивое функционирование для </a:t>
            </a:r>
            <a:r>
              <a:rPr lang="ru-RU" dirty="0" smtClean="0">
                <a:solidFill>
                  <a:srgbClr val="C00000"/>
                </a:solidFill>
              </a:rPr>
              <a:t>конкретного производства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C00000"/>
                </a:solidFill>
              </a:rPr>
              <a:t>исследовать реакцию изучаемой системы на случайные отклонения от идеальной картины </a:t>
            </a:r>
            <a:r>
              <a:rPr lang="ru-RU" dirty="0" smtClean="0">
                <a:solidFill>
                  <a:srgbClr val="C00000"/>
                </a:solidFill>
              </a:rPr>
              <a:t>мира за счёт введения в модель </a:t>
            </a:r>
            <a:r>
              <a:rPr lang="ru-RU" dirty="0">
                <a:solidFill>
                  <a:srgbClr val="C00000"/>
                </a:solidFill>
              </a:rPr>
              <a:t>стохастической составляющей </a:t>
            </a:r>
            <a:r>
              <a:rPr lang="ru-RU" dirty="0" smtClean="0">
                <a:solidFill>
                  <a:srgbClr val="C00000"/>
                </a:solidFill>
              </a:rPr>
              <a:t>(динамика потока </a:t>
            </a:r>
            <a:r>
              <a:rPr lang="ru-RU" dirty="0">
                <a:solidFill>
                  <a:srgbClr val="C00000"/>
                </a:solidFill>
              </a:rPr>
              <a:t>исходных материалов, сбои и неполадки оборудования, пиковые нагрузки и неравномерность распределения </a:t>
            </a:r>
            <a:r>
              <a:rPr lang="ru-RU" dirty="0" smtClean="0">
                <a:solidFill>
                  <a:srgbClr val="C00000"/>
                </a:solidFill>
              </a:rPr>
              <a:t>номенклатуры продукции в заказах </a:t>
            </a:r>
            <a:r>
              <a:rPr lang="ru-RU" dirty="0">
                <a:solidFill>
                  <a:srgbClr val="C00000"/>
                </a:solidFill>
              </a:rPr>
              <a:t>и т.д.)</a:t>
            </a:r>
          </a:p>
        </p:txBody>
      </p:sp>
    </p:spTree>
    <p:extLst>
      <p:ext uri="{BB962C8B-B14F-4D97-AF65-F5344CB8AC3E}">
        <p14:creationId xmlns:p14="http://schemas.microsoft.com/office/powerpoint/2010/main" val="37275597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2132856"/>
            <a:ext cx="8321948" cy="2376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dirty="0">
                <a:solidFill>
                  <a:srgbClr val="1342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Спасибо за внимание!</a:t>
            </a:r>
          </a:p>
        </p:txBody>
      </p:sp>
      <p:sp>
        <p:nvSpPr>
          <p:cNvPr id="25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</a:lstStyle>
          <a:p>
            <a:fld id="{5105F53C-637A-4C5C-8242-9CF76BD75F39}" type="slidenum">
              <a:rPr lang="ru-RU" sz="1400" smtClean="0"/>
              <a:pPr/>
              <a:t>13</a:t>
            </a:fld>
            <a:endParaRPr lang="ru-RU" sz="1400"/>
          </a:p>
        </p:txBody>
      </p:sp>
    </p:spTree>
    <p:extLst>
      <p:ext uri="{BB962C8B-B14F-4D97-AF65-F5344CB8AC3E}">
        <p14:creationId xmlns:p14="http://schemas.microsoft.com/office/powerpoint/2010/main" val="33978368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80273" y="78532"/>
            <a:ext cx="74220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16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Планирование производства. Стратегии вытягивания и выталкивания</a:t>
            </a:r>
            <a:r>
              <a:rPr lang="en-US" altLang="ru-RU" sz="16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. </a:t>
            </a:r>
            <a:r>
              <a:rPr lang="ru-RU" altLang="ru-RU" sz="16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Оптимизация производственных планов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26"/>
          <a:stretch/>
        </p:blipFill>
        <p:spPr>
          <a:xfrm>
            <a:off x="304300" y="836712"/>
            <a:ext cx="8604448" cy="11825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4387" y="1988220"/>
            <a:ext cx="7255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«</a:t>
            </a:r>
            <a:r>
              <a:rPr lang="en-US" b="1" dirty="0" smtClean="0"/>
              <a:t>Push scheduling</a:t>
            </a:r>
            <a:r>
              <a:rPr lang="ru-RU" b="1" dirty="0" smtClean="0"/>
              <a:t>»</a:t>
            </a:r>
            <a:r>
              <a:rPr lang="en-US" b="1" dirty="0" smtClean="0"/>
              <a:t>. </a:t>
            </a:r>
            <a:r>
              <a:rPr lang="ru-RU" b="1" dirty="0" smtClean="0"/>
              <a:t>Непрерывное производство, работающее на склад.</a:t>
            </a:r>
            <a:endParaRPr lang="ru-RU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12" b="42745"/>
          <a:stretch/>
        </p:blipFill>
        <p:spPr>
          <a:xfrm>
            <a:off x="294387" y="2564904"/>
            <a:ext cx="8604448" cy="161199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5272" y="4183504"/>
            <a:ext cx="7684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«</a:t>
            </a:r>
            <a:r>
              <a:rPr lang="en-US" b="1" dirty="0" smtClean="0"/>
              <a:t>Pull scheduling</a:t>
            </a:r>
            <a:r>
              <a:rPr lang="ru-RU" b="1" dirty="0" smtClean="0"/>
              <a:t>»</a:t>
            </a:r>
            <a:r>
              <a:rPr lang="en-US" b="1" dirty="0" smtClean="0"/>
              <a:t>. </a:t>
            </a:r>
            <a:r>
              <a:rPr lang="ru-RU" b="1" dirty="0" smtClean="0"/>
              <a:t>Дискретное производство, работающее под заказ. </a:t>
            </a:r>
            <a:r>
              <a:rPr lang="en-US" b="1" dirty="0" smtClean="0"/>
              <a:t>MRP II</a:t>
            </a:r>
            <a:endParaRPr lang="ru-RU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28" t="92938" b="2869"/>
          <a:stretch/>
        </p:blipFill>
        <p:spPr>
          <a:xfrm>
            <a:off x="5775960" y="4653136"/>
            <a:ext cx="3132788" cy="20735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54096" y="5085184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</a:rPr>
              <a:t>APS (</a:t>
            </a:r>
            <a:r>
              <a:rPr lang="ru-RU" b="1" dirty="0" err="1">
                <a:solidFill>
                  <a:srgbClr val="002060"/>
                </a:solidFill>
              </a:rPr>
              <a:t>Advanced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Planning</a:t>
            </a:r>
            <a:r>
              <a:rPr lang="ru-RU" b="1" dirty="0">
                <a:solidFill>
                  <a:srgbClr val="002060"/>
                </a:solidFill>
              </a:rPr>
              <a:t> &amp; </a:t>
            </a:r>
            <a:r>
              <a:rPr lang="ru-RU" b="1" dirty="0" err="1">
                <a:solidFill>
                  <a:srgbClr val="002060"/>
                </a:solidFill>
              </a:rPr>
              <a:t>Scheduling</a:t>
            </a:r>
            <a:r>
              <a:rPr lang="ru-RU" b="1" dirty="0">
                <a:solidFill>
                  <a:srgbClr val="002060"/>
                </a:solidFill>
              </a:rPr>
              <a:t> </a:t>
            </a:r>
            <a:r>
              <a:rPr lang="ru-RU" dirty="0">
                <a:solidFill>
                  <a:srgbClr val="002060"/>
                </a:solidFill>
              </a:rPr>
              <a:t>)— усовершенствованные системы планирования, включающие взаимосвязанные методики </a:t>
            </a:r>
            <a:r>
              <a:rPr lang="ru-RU" dirty="0" smtClean="0">
                <a:solidFill>
                  <a:srgbClr val="002060"/>
                </a:solidFill>
              </a:rPr>
              <a:t>оперативного </a:t>
            </a:r>
            <a:r>
              <a:rPr lang="ru-RU" dirty="0">
                <a:solidFill>
                  <a:srgbClr val="002060"/>
                </a:solidFill>
              </a:rPr>
              <a:t>прогнозирования и управления материальными запасами и оптимизацию </a:t>
            </a:r>
            <a:endParaRPr lang="ru-RU" dirty="0" smtClean="0">
              <a:solidFill>
                <a:srgbClr val="002060"/>
              </a:solidFill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загрузки </a:t>
            </a:r>
            <a:r>
              <a:rPr lang="ru-RU" dirty="0">
                <a:solidFill>
                  <a:srgbClr val="002060"/>
                </a:solidFill>
              </a:rPr>
              <a:t>производственных мощностей </a:t>
            </a:r>
          </a:p>
        </p:txBody>
      </p:sp>
    </p:spTree>
    <p:extLst>
      <p:ext uri="{BB962C8B-B14F-4D97-AF65-F5344CB8AC3E}">
        <p14:creationId xmlns:p14="http://schemas.microsoft.com/office/powerpoint/2010/main" val="1056595185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121140" y="-11762"/>
            <a:ext cx="68767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Одностадийное производство, управляющееся одновременно входным и выходным потоками</a:t>
            </a:r>
            <a:endParaRPr lang="ru-RU" altLang="ru-RU" sz="20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88" y="810424"/>
            <a:ext cx="8280920" cy="48245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28348" y="5916250"/>
            <a:ext cx="7423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002060"/>
                </a:solidFill>
              </a:rPr>
              <a:t>Примеры</a:t>
            </a:r>
            <a:r>
              <a:rPr lang="en-US" b="1" u="sng" dirty="0" smtClean="0">
                <a:solidFill>
                  <a:srgbClr val="002060"/>
                </a:solidFill>
              </a:rPr>
              <a:t>: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Деревообработка, кожевенное производство, фармацевтика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259903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5F53C-637A-4C5C-8242-9CF76BD75F39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9992" y="188640"/>
            <a:ext cx="87011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Постановка задачи оптимального планирования материальных потоков</a:t>
            </a:r>
            <a:endParaRPr lang="ru-RU" altLang="ru-RU" sz="20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645976" y="2454623"/>
            <a:ext cx="288032" cy="200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49992" y="779944"/>
            <a:ext cx="8684016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C00000"/>
                </a:solidFill>
              </a:rPr>
              <a:t>Технологически-логистический процесс производства описывается </a:t>
            </a:r>
            <a:r>
              <a:rPr lang="ru-RU" sz="1600" dirty="0" smtClean="0">
                <a:solidFill>
                  <a:srgbClr val="C00000"/>
                </a:solidFill>
              </a:rPr>
              <a:t>двумя </a:t>
            </a:r>
            <a:r>
              <a:rPr lang="ru-RU" sz="1600" dirty="0">
                <a:solidFill>
                  <a:srgbClr val="C00000"/>
                </a:solidFill>
              </a:rPr>
              <a:t>укрупнёнными этапами – поступлением материала и производством конечной </a:t>
            </a:r>
            <a:r>
              <a:rPr lang="ru-RU" sz="1600" dirty="0" smtClean="0">
                <a:solidFill>
                  <a:srgbClr val="C00000"/>
                </a:solidFill>
              </a:rPr>
              <a:t>продукции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2060"/>
                </a:solidFill>
              </a:rPr>
              <a:t>Рассматривается ограниченное </a:t>
            </a:r>
            <a:r>
              <a:rPr lang="ru-RU" sz="1600" dirty="0">
                <a:solidFill>
                  <a:srgbClr val="002060"/>
                </a:solidFill>
              </a:rPr>
              <a:t>число разновидностей материала </a:t>
            </a:r>
            <a:r>
              <a:rPr lang="ru-RU" sz="1600" dirty="0" smtClean="0">
                <a:solidFill>
                  <a:srgbClr val="002060"/>
                </a:solidFill>
              </a:rPr>
              <a:t>и </a:t>
            </a:r>
            <a:r>
              <a:rPr lang="ru-RU" sz="1600" dirty="0">
                <a:solidFill>
                  <a:srgbClr val="002060"/>
                </a:solidFill>
              </a:rPr>
              <a:t>ограниченное </a:t>
            </a:r>
            <a:r>
              <a:rPr lang="ru-RU" sz="1600" dirty="0" smtClean="0">
                <a:solidFill>
                  <a:srgbClr val="002060"/>
                </a:solidFill>
              </a:rPr>
              <a:t>число </a:t>
            </a:r>
            <a:r>
              <a:rPr lang="ru-RU" sz="1600" dirty="0">
                <a:solidFill>
                  <a:srgbClr val="002060"/>
                </a:solidFill>
              </a:rPr>
              <a:t>разновидностей конечной </a:t>
            </a:r>
            <a:r>
              <a:rPr lang="ru-RU" sz="1600" dirty="0" smtClean="0">
                <a:solidFill>
                  <a:srgbClr val="002060"/>
                </a:solidFill>
              </a:rPr>
              <a:t>продукции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C00000"/>
                </a:solidFill>
              </a:rPr>
              <a:t>П</a:t>
            </a:r>
            <a:r>
              <a:rPr lang="ru-RU" sz="1600" dirty="0" smtClean="0">
                <a:solidFill>
                  <a:srgbClr val="C00000"/>
                </a:solidFill>
              </a:rPr>
              <a:t>оступление материалов </a:t>
            </a:r>
            <a:r>
              <a:rPr lang="ru-RU" sz="1600" dirty="0">
                <a:solidFill>
                  <a:srgbClr val="C00000"/>
                </a:solidFill>
              </a:rPr>
              <a:t>описывается как внешний </a:t>
            </a:r>
            <a:r>
              <a:rPr lang="ru-RU" sz="1600" dirty="0" smtClean="0">
                <a:solidFill>
                  <a:srgbClr val="C00000"/>
                </a:solidFill>
              </a:rPr>
              <a:t>поток заданной интенсивности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Производство конечной продукции осуществляется на заданном числе условных рабочих центров, пропускная способность которых является ограничением на потенциальную скорость </a:t>
            </a:r>
            <a:r>
              <a:rPr lang="ru-RU" sz="1600" dirty="0" smtClean="0">
                <a:solidFill>
                  <a:srgbClr val="002060"/>
                </a:solidFill>
              </a:rPr>
              <a:t>выпуска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C00000"/>
                </a:solidFill>
              </a:rPr>
              <a:t>Вследствие различных причин (пересортица, отбраковка и т.д.) выходом одного техпроцесса может быть несколько разновидностей конечного продукта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С</a:t>
            </a:r>
            <a:r>
              <a:rPr lang="ru-RU" sz="1600" dirty="0" smtClean="0">
                <a:solidFill>
                  <a:srgbClr val="002060"/>
                </a:solidFill>
              </a:rPr>
              <a:t>пецификация </a:t>
            </a:r>
            <a:r>
              <a:rPr lang="ru-RU" sz="1600" dirty="0">
                <a:solidFill>
                  <a:srgbClr val="002060"/>
                </a:solidFill>
              </a:rPr>
              <a:t>(BOM – </a:t>
            </a:r>
            <a:r>
              <a:rPr lang="en-US" sz="1600" dirty="0">
                <a:solidFill>
                  <a:srgbClr val="002060"/>
                </a:solidFill>
              </a:rPr>
              <a:t>Bill Of Materials</a:t>
            </a:r>
            <a:r>
              <a:rPr lang="ru-RU" sz="1600" dirty="0" smtClean="0">
                <a:solidFill>
                  <a:srgbClr val="002060"/>
                </a:solidFill>
              </a:rPr>
              <a:t>) </a:t>
            </a:r>
            <a:r>
              <a:rPr lang="ru-RU" sz="1600" dirty="0">
                <a:solidFill>
                  <a:srgbClr val="002060"/>
                </a:solidFill>
              </a:rPr>
              <a:t>производства конечной продукции из одного или нескольких </a:t>
            </a:r>
            <a:r>
              <a:rPr lang="ru-RU" sz="1600" dirty="0" smtClean="0">
                <a:solidFill>
                  <a:srgbClr val="002060"/>
                </a:solidFill>
              </a:rPr>
              <a:t>материалов </a:t>
            </a:r>
            <a:r>
              <a:rPr lang="ru-RU" sz="1600" dirty="0">
                <a:solidFill>
                  <a:srgbClr val="002060"/>
                </a:solidFill>
              </a:rPr>
              <a:t>задана не жёстко, а с указанием возможной </a:t>
            </a:r>
            <a:r>
              <a:rPr lang="ru-RU" sz="1600" dirty="0" smtClean="0">
                <a:solidFill>
                  <a:srgbClr val="002060"/>
                </a:solidFill>
              </a:rPr>
              <a:t>вариантности состава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C00000"/>
                </a:solidFill>
              </a:rPr>
              <a:t>План производства конечной продукции регулируется заданным перечнем </a:t>
            </a:r>
            <a:r>
              <a:rPr lang="ru-RU" sz="1600" dirty="0" smtClean="0">
                <a:solidFill>
                  <a:srgbClr val="C00000"/>
                </a:solidFill>
              </a:rPr>
              <a:t>текущих </a:t>
            </a:r>
            <a:r>
              <a:rPr lang="ru-RU" sz="1600" dirty="0">
                <a:solidFill>
                  <a:srgbClr val="C00000"/>
                </a:solidFill>
              </a:rPr>
              <a:t>заказов на </a:t>
            </a:r>
            <a:r>
              <a:rPr lang="ru-RU" sz="1600" dirty="0" smtClean="0">
                <a:solidFill>
                  <a:srgbClr val="C00000"/>
                </a:solidFill>
              </a:rPr>
              <a:t>поставку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2060"/>
                </a:solidFill>
              </a:rPr>
              <a:t>Формулируемая </a:t>
            </a:r>
            <a:r>
              <a:rPr lang="ru-RU" sz="1600" dirty="0">
                <a:solidFill>
                  <a:srgbClr val="002060"/>
                </a:solidFill>
              </a:rPr>
              <a:t>задача оперативного планирования производства или оптимизации материальных потоков состоит в составлении сменного плана работы </a:t>
            </a:r>
            <a:r>
              <a:rPr lang="ru-RU" sz="1600" dirty="0" smtClean="0">
                <a:solidFill>
                  <a:srgbClr val="002060"/>
                </a:solidFill>
              </a:rPr>
              <a:t>рабочих </a:t>
            </a:r>
            <a:r>
              <a:rPr lang="ru-RU" sz="1600" dirty="0">
                <a:solidFill>
                  <a:srgbClr val="002060"/>
                </a:solidFill>
              </a:rPr>
              <a:t>центров в </a:t>
            </a:r>
            <a:r>
              <a:rPr lang="ru-RU" sz="1600" dirty="0" smtClean="0">
                <a:solidFill>
                  <a:srgbClr val="002060"/>
                </a:solidFill>
              </a:rPr>
              <a:t>терминах выполняемых </a:t>
            </a:r>
            <a:r>
              <a:rPr lang="ru-RU" sz="1600" dirty="0">
                <a:solidFill>
                  <a:srgbClr val="002060"/>
                </a:solidFill>
              </a:rPr>
              <a:t>позиций тех или иных заказов на поставку с указанием их очерёдности (</a:t>
            </a:r>
            <a:r>
              <a:rPr lang="ru-RU" sz="1600" b="1" i="1" dirty="0">
                <a:solidFill>
                  <a:srgbClr val="002060"/>
                </a:solidFill>
              </a:rPr>
              <a:t>первая переменная планирования</a:t>
            </a:r>
            <a:r>
              <a:rPr lang="ru-RU" sz="1600" dirty="0">
                <a:solidFill>
                  <a:srgbClr val="002060"/>
                </a:solidFill>
              </a:rPr>
              <a:t>) и </a:t>
            </a:r>
            <a:r>
              <a:rPr lang="ru-RU" sz="1600" dirty="0" smtClean="0">
                <a:solidFill>
                  <a:srgbClr val="002060"/>
                </a:solidFill>
              </a:rPr>
              <a:t>выбора </a:t>
            </a:r>
            <a:r>
              <a:rPr lang="ru-RU" sz="1600" dirty="0">
                <a:solidFill>
                  <a:srgbClr val="002060"/>
                </a:solidFill>
              </a:rPr>
              <a:t>конкретных вариантов изготовления каждой разновидности конечной продукции из тех или иных разновидностей материала в случае наличия допустимых замен в BOM (</a:t>
            </a:r>
            <a:r>
              <a:rPr lang="ru-RU" sz="1600" b="1" i="1" dirty="0">
                <a:solidFill>
                  <a:srgbClr val="002060"/>
                </a:solidFill>
              </a:rPr>
              <a:t>вторая переменная планирования</a:t>
            </a:r>
            <a:r>
              <a:rPr lang="ru-RU" sz="1600" dirty="0">
                <a:solidFill>
                  <a:srgbClr val="00206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826380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5F53C-637A-4C5C-8242-9CF76BD75F39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21140" y="150585"/>
            <a:ext cx="68767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Критерии и ограничения задачи оптимизации</a:t>
            </a:r>
            <a:endParaRPr lang="ru-RU" altLang="ru-RU" sz="20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280" y="702369"/>
            <a:ext cx="8712968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i="1" u="sng" dirty="0" smtClean="0">
                <a:solidFill>
                  <a:srgbClr val="C00000"/>
                </a:solidFill>
              </a:rPr>
              <a:t>Ограничения</a:t>
            </a:r>
            <a:r>
              <a:rPr lang="en-US" sz="1600" b="1" i="1" u="sng" dirty="0" smtClean="0">
                <a:solidFill>
                  <a:srgbClr val="C00000"/>
                </a:solidFill>
              </a:rPr>
              <a:t>: 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ru-RU" sz="1600" dirty="0" err="1" smtClean="0">
                <a:solidFill>
                  <a:srgbClr val="C00000"/>
                </a:solidFill>
              </a:rPr>
              <a:t>Непревышение</a:t>
            </a:r>
            <a:r>
              <a:rPr lang="ru-RU" sz="1600" dirty="0" smtClean="0">
                <a:solidFill>
                  <a:srgbClr val="C00000"/>
                </a:solidFill>
              </a:rPr>
              <a:t> </a:t>
            </a:r>
            <a:r>
              <a:rPr lang="ru-RU" sz="1600" dirty="0">
                <a:solidFill>
                  <a:srgbClr val="C00000"/>
                </a:solidFill>
              </a:rPr>
              <a:t>пропускной способности </a:t>
            </a:r>
            <a:r>
              <a:rPr lang="ru-RU" sz="1600" dirty="0" smtClean="0">
                <a:solidFill>
                  <a:srgbClr val="C00000"/>
                </a:solidFill>
              </a:rPr>
              <a:t>всех </a:t>
            </a:r>
            <a:r>
              <a:rPr lang="ru-RU" sz="1600" dirty="0">
                <a:solidFill>
                  <a:srgbClr val="C00000"/>
                </a:solidFill>
              </a:rPr>
              <a:t>рабочих </a:t>
            </a:r>
            <a:r>
              <a:rPr lang="ru-RU" sz="1600" dirty="0" smtClean="0">
                <a:solidFill>
                  <a:srgbClr val="C00000"/>
                </a:solidFill>
              </a:rPr>
              <a:t>центров</a:t>
            </a:r>
            <a:endParaRPr lang="ru-RU" sz="1600" dirty="0">
              <a:solidFill>
                <a:srgbClr val="C00000"/>
              </a:solidFill>
            </a:endParaRP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ru-RU" sz="1600" dirty="0" smtClean="0">
                <a:solidFill>
                  <a:srgbClr val="C00000"/>
                </a:solidFill>
              </a:rPr>
              <a:t>Наличие в любой момент времени всех </a:t>
            </a:r>
            <a:r>
              <a:rPr lang="ru-RU" sz="1600" dirty="0">
                <a:solidFill>
                  <a:srgbClr val="C00000"/>
                </a:solidFill>
              </a:rPr>
              <a:t>необходимых разновидностей материала в необходимом </a:t>
            </a:r>
            <a:r>
              <a:rPr lang="ru-RU" sz="1600" dirty="0" smtClean="0">
                <a:solidFill>
                  <a:srgbClr val="C00000"/>
                </a:solidFill>
              </a:rPr>
              <a:t>количестве с учётом запасов. </a:t>
            </a:r>
            <a:endParaRPr lang="ru-RU" sz="1600" dirty="0">
              <a:solidFill>
                <a:srgbClr val="C00000"/>
              </a:solidFill>
            </a:endParaRP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ru-RU" sz="1600" dirty="0" smtClean="0">
                <a:solidFill>
                  <a:srgbClr val="C00000"/>
                </a:solidFill>
              </a:rPr>
              <a:t>Удовлетворение </a:t>
            </a:r>
            <a:r>
              <a:rPr lang="ru-RU" sz="1600" dirty="0">
                <a:solidFill>
                  <a:srgbClr val="C00000"/>
                </a:solidFill>
              </a:rPr>
              <a:t>(закрытие) всех вошедших в план позиций заказов с учётом ожидаемой пересортицы и </a:t>
            </a:r>
            <a:r>
              <a:rPr lang="ru-RU" sz="1600" dirty="0" smtClean="0">
                <a:solidFill>
                  <a:srgbClr val="C00000"/>
                </a:solidFill>
              </a:rPr>
              <a:t>отбраковки, </a:t>
            </a:r>
            <a:r>
              <a:rPr lang="ru-RU" sz="1600" dirty="0">
                <a:solidFill>
                  <a:srgbClr val="C00000"/>
                </a:solidFill>
              </a:rPr>
              <a:t>а также </a:t>
            </a:r>
            <a:r>
              <a:rPr lang="ru-RU" sz="1600" dirty="0" smtClean="0">
                <a:solidFill>
                  <a:srgbClr val="C00000"/>
                </a:solidFill>
              </a:rPr>
              <a:t>промежуточных запасов </a:t>
            </a:r>
            <a:r>
              <a:rPr lang="ru-RU" sz="1600" dirty="0">
                <a:solidFill>
                  <a:srgbClr val="C00000"/>
                </a:solidFill>
              </a:rPr>
              <a:t>на складе готовой </a:t>
            </a:r>
            <a:r>
              <a:rPr lang="ru-RU" sz="1600" dirty="0" smtClean="0">
                <a:solidFill>
                  <a:srgbClr val="C00000"/>
                </a:solidFill>
              </a:rPr>
              <a:t>продукции</a:t>
            </a:r>
            <a:endParaRPr lang="ru-RU" sz="1600" b="1" i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684" y="2503254"/>
            <a:ext cx="871296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i="1" u="sng" dirty="0" smtClean="0">
                <a:solidFill>
                  <a:srgbClr val="002060"/>
                </a:solidFill>
              </a:rPr>
              <a:t>Критерии качества плана</a:t>
            </a:r>
            <a:r>
              <a:rPr lang="en-US" sz="1600" b="1" i="1" u="sng" dirty="0" smtClean="0">
                <a:solidFill>
                  <a:srgbClr val="002060"/>
                </a:solidFill>
              </a:rPr>
              <a:t>: </a:t>
            </a:r>
            <a:endParaRPr lang="ru-RU" sz="1600" b="1" i="1" u="sng" dirty="0" smtClean="0">
              <a:solidFill>
                <a:srgbClr val="002060"/>
              </a:solidFill>
            </a:endParaRP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ru-RU" sz="1600" dirty="0" smtClean="0">
                <a:solidFill>
                  <a:srgbClr val="002060"/>
                </a:solidFill>
              </a:rPr>
              <a:t>Удовлетворение </a:t>
            </a:r>
            <a:r>
              <a:rPr lang="ru-RU" sz="1600" dirty="0">
                <a:solidFill>
                  <a:srgbClr val="002060"/>
                </a:solidFill>
              </a:rPr>
              <a:t>всех позиций в рамках одного заказа (как можно более быстрое исполнение заказов целиком, а не множества позиций в разных </a:t>
            </a:r>
            <a:r>
              <a:rPr lang="ru-RU" sz="1600" dirty="0" smtClean="0">
                <a:solidFill>
                  <a:srgbClr val="002060"/>
                </a:solidFill>
              </a:rPr>
              <a:t>заказах)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ru-RU" sz="1600" dirty="0" smtClean="0">
                <a:solidFill>
                  <a:srgbClr val="002060"/>
                </a:solidFill>
              </a:rPr>
              <a:t>Максимально </a:t>
            </a:r>
            <a:r>
              <a:rPr lang="ru-RU" sz="1600" dirty="0">
                <a:solidFill>
                  <a:srgbClr val="002060"/>
                </a:solidFill>
              </a:rPr>
              <a:t>быстрое выполнение заказов более высокого </a:t>
            </a:r>
            <a:r>
              <a:rPr lang="ru-RU" sz="1600" dirty="0" smtClean="0">
                <a:solidFill>
                  <a:srgbClr val="002060"/>
                </a:solidFill>
              </a:rPr>
              <a:t>приоритета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ru-RU" sz="1600" dirty="0" smtClean="0">
                <a:solidFill>
                  <a:srgbClr val="002060"/>
                </a:solidFill>
              </a:rPr>
              <a:t>Уменьшение </a:t>
            </a:r>
            <a:r>
              <a:rPr lang="ru-RU" sz="1600" dirty="0">
                <a:solidFill>
                  <a:srgbClr val="002060"/>
                </a:solidFill>
              </a:rPr>
              <a:t>количества невостребованных остатков различных разновидностей на складе готовой </a:t>
            </a:r>
            <a:r>
              <a:rPr lang="ru-RU" sz="1600" dirty="0" smtClean="0">
                <a:solidFill>
                  <a:srgbClr val="002060"/>
                </a:solidFill>
              </a:rPr>
              <a:t>продукции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ru-RU" sz="1600" dirty="0" smtClean="0">
                <a:solidFill>
                  <a:srgbClr val="002060"/>
                </a:solidFill>
              </a:rPr>
              <a:t>Избегание </a:t>
            </a:r>
            <a:r>
              <a:rPr lang="ru-RU" sz="1600" dirty="0">
                <a:solidFill>
                  <a:srgbClr val="002060"/>
                </a:solidFill>
              </a:rPr>
              <a:t>переполнения склада </a:t>
            </a:r>
            <a:r>
              <a:rPr lang="ru-RU" sz="1600" dirty="0" smtClean="0">
                <a:solidFill>
                  <a:srgbClr val="002060"/>
                </a:solidFill>
              </a:rPr>
              <a:t>материала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ru-RU" sz="1600" dirty="0" smtClean="0">
                <a:solidFill>
                  <a:srgbClr val="002060"/>
                </a:solidFill>
              </a:rPr>
              <a:t>Балансировка </a:t>
            </a:r>
            <a:r>
              <a:rPr lang="ru-RU" sz="1600" dirty="0">
                <a:solidFill>
                  <a:srgbClr val="002060"/>
                </a:solidFill>
              </a:rPr>
              <a:t>потребления материала по его разновидностям (стремление к поддержанию остатков на складе в количествах пропорциональных текущих интенсивностям </a:t>
            </a:r>
            <a:r>
              <a:rPr lang="ru-RU" sz="1600" dirty="0" smtClean="0">
                <a:solidFill>
                  <a:srgbClr val="002060"/>
                </a:solidFill>
              </a:rPr>
              <a:t>потребления)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ru-RU" sz="1600" dirty="0" smtClean="0">
                <a:solidFill>
                  <a:srgbClr val="002060"/>
                </a:solidFill>
              </a:rPr>
              <a:t>Максимизация </a:t>
            </a:r>
            <a:r>
              <a:rPr lang="ru-RU" sz="1600" dirty="0">
                <a:solidFill>
                  <a:srgbClr val="002060"/>
                </a:solidFill>
              </a:rPr>
              <a:t>прибыли по заказам, вошедшим в текущий сменный </a:t>
            </a:r>
            <a:r>
              <a:rPr lang="ru-RU" sz="1600" dirty="0" smtClean="0">
                <a:solidFill>
                  <a:srgbClr val="002060"/>
                </a:solidFill>
              </a:rPr>
              <a:t>план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ru-RU" sz="1600" dirty="0">
                <a:solidFill>
                  <a:srgbClr val="002060"/>
                </a:solidFill>
              </a:rPr>
              <a:t>П</a:t>
            </a:r>
            <a:r>
              <a:rPr lang="ru-RU" sz="1600" dirty="0" smtClean="0">
                <a:solidFill>
                  <a:srgbClr val="002060"/>
                </a:solidFill>
              </a:rPr>
              <a:t>реемственность </a:t>
            </a:r>
            <a:r>
              <a:rPr lang="ru-RU" sz="1600" dirty="0">
                <a:solidFill>
                  <a:srgbClr val="002060"/>
                </a:solidFill>
              </a:rPr>
              <a:t>планов при постоянном скользящем </a:t>
            </a:r>
            <a:r>
              <a:rPr lang="ru-RU" sz="1600" dirty="0" smtClean="0">
                <a:solidFill>
                  <a:srgbClr val="002060"/>
                </a:solidFill>
              </a:rPr>
              <a:t>перепланировании)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ru-RU" sz="1600" dirty="0" smtClean="0">
                <a:solidFill>
                  <a:srgbClr val="002060"/>
                </a:solidFill>
              </a:rPr>
              <a:t>Минимизация </a:t>
            </a:r>
            <a:r>
              <a:rPr lang="ru-RU" sz="1600" dirty="0">
                <a:solidFill>
                  <a:srgbClr val="002060"/>
                </a:solidFill>
              </a:rPr>
              <a:t>числа переналадок рабочих центров на выпуск иной разновидности конечной продукции</a:t>
            </a:r>
            <a:endParaRPr lang="en-US" sz="1600" b="1" i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5414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5F53C-637A-4C5C-8242-9CF76BD75F39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145694"/>
            <a:ext cx="68767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Комплексный иерархический критерий оптимальности</a:t>
            </a:r>
            <a:endParaRPr lang="ru-RU" altLang="ru-RU" sz="20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1745026"/>
              </p:ext>
            </p:extLst>
          </p:nvPr>
        </p:nvGraphicFramePr>
        <p:xfrm>
          <a:off x="1619672" y="764704"/>
          <a:ext cx="5233392" cy="727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Equation" r:id="rId3" imgW="3555720" imgH="482400" progId="Equation.DSMT4">
                  <p:embed/>
                </p:oleObj>
              </mc:Choice>
              <mc:Fallback>
                <p:oleObj name="Equation" r:id="rId3" imgW="3555720" imgH="4824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764704"/>
                        <a:ext cx="5233392" cy="7277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9288175"/>
              </p:ext>
            </p:extLst>
          </p:nvPr>
        </p:nvGraphicFramePr>
        <p:xfrm>
          <a:off x="1469584" y="2636912"/>
          <a:ext cx="6192688" cy="816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Equation" r:id="rId5" imgW="3797300" imgH="508000" progId="Equation.DSMT4">
                  <p:embed/>
                </p:oleObj>
              </mc:Choice>
              <mc:Fallback>
                <p:oleObj name="Equation" r:id="rId5" imgW="3797300" imgH="5080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9584" y="2636912"/>
                        <a:ext cx="6192688" cy="8167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5444103"/>
              </p:ext>
            </p:extLst>
          </p:nvPr>
        </p:nvGraphicFramePr>
        <p:xfrm>
          <a:off x="1485173" y="4077072"/>
          <a:ext cx="6161509" cy="1440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Equation" r:id="rId7" imgW="4025900" imgH="939800" progId="Equation.DSMT4">
                  <p:embed/>
                </p:oleObj>
              </mc:Choice>
              <mc:Fallback>
                <p:oleObj name="Equation" r:id="rId7" imgW="4025900" imgH="9398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5173" y="4077072"/>
                        <a:ext cx="6161509" cy="14401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353460" y="1484784"/>
            <a:ext cx="84249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1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WC</a:t>
            </a:r>
            <a:r>
              <a:rPr lang="ru-RU" sz="1600" dirty="0"/>
              <a:t> – число рабочих центров, </a:t>
            </a:r>
            <a:endParaRPr lang="ru-RU" sz="1600" dirty="0" smtClean="0"/>
          </a:p>
          <a:p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16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</a:t>
            </a:r>
            <a:r>
              <a:rPr lang="ru-RU" sz="1600" dirty="0" smtClean="0"/>
              <a:t> </a:t>
            </a:r>
            <a:r>
              <a:rPr lang="ru-RU" sz="1600" dirty="0"/>
              <a:t>– число материалов, </a:t>
            </a:r>
            <a:endParaRPr lang="ru-RU" sz="1600" dirty="0" smtClean="0"/>
          </a:p>
          <a:p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160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600" dirty="0" smtClean="0"/>
              <a:t> </a:t>
            </a:r>
            <a:r>
              <a:rPr lang="ru-RU" sz="1600" dirty="0"/>
              <a:t>– расчётные остатки </a:t>
            </a:r>
            <a:r>
              <a:rPr lang="ru-RU" sz="1600" i="1" dirty="0"/>
              <a:t>i</a:t>
            </a:r>
            <a:r>
              <a:rPr lang="ru-RU" sz="1600" dirty="0"/>
              <a:t>-того материала после выполнения сменного задания с учётом его сменного поступления.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3460" y="3429000"/>
            <a:ext cx="79928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16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ORD</a:t>
            </a:r>
            <a:r>
              <a:rPr lang="ru-RU" sz="1600" dirty="0" smtClean="0"/>
              <a:t> </a:t>
            </a:r>
            <a:r>
              <a:rPr lang="ru-RU" sz="1600" dirty="0"/>
              <a:t>– число текущих актуальных заказов, </a:t>
            </a:r>
            <a:endParaRPr lang="ru-RU" sz="1600" dirty="0" smtClean="0"/>
          </a:p>
          <a:p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sz="160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600" i="1" baseline="-25000" dirty="0" smtClean="0"/>
              <a:t> </a:t>
            </a:r>
            <a:r>
              <a:rPr lang="ru-RU" sz="1600" dirty="0"/>
              <a:t>– приоритет </a:t>
            </a:r>
            <a:r>
              <a:rPr lang="ru-RU" sz="1600" i="1" dirty="0"/>
              <a:t>i</a:t>
            </a:r>
            <a:r>
              <a:rPr lang="ru-RU" sz="1600" dirty="0"/>
              <a:t>-того заказа, </a:t>
            </a:r>
            <a:endParaRPr lang="ru-RU" sz="1600" dirty="0" smtClean="0"/>
          </a:p>
          <a:p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160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/>
              <a:t> – срочность </a:t>
            </a:r>
            <a:r>
              <a:rPr lang="ru-RU" sz="1600" i="1" dirty="0"/>
              <a:t>i</a:t>
            </a:r>
            <a:r>
              <a:rPr lang="ru-RU" sz="1600" dirty="0"/>
              <a:t>-того </a:t>
            </a:r>
            <a:r>
              <a:rPr lang="ru-RU" sz="1600" dirty="0" smtClean="0"/>
              <a:t>заказа</a:t>
            </a:r>
          </a:p>
          <a:p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1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600" dirty="0"/>
              <a:t> –</a:t>
            </a:r>
            <a:r>
              <a:rPr lang="ru-RU" sz="1600" dirty="0" smtClean="0"/>
              <a:t> доля </a:t>
            </a:r>
            <a:r>
              <a:rPr lang="ru-RU" sz="1600" dirty="0"/>
              <a:t>выполнения заказа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53460" y="5237584"/>
            <a:ext cx="84249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1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ru-RU" sz="1600" dirty="0"/>
              <a:t>  – общее число закрытых позиций по всем заказам, </a:t>
            </a:r>
            <a:endParaRPr lang="ru-RU" sz="1600" dirty="0" smtClean="0"/>
          </a:p>
          <a:p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16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/>
              <a:t>– общее число возможных продуктов, </a:t>
            </a:r>
            <a:endParaRPr lang="ru-RU" sz="1600" dirty="0" smtClean="0"/>
          </a:p>
          <a:p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160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/>
              <a:t>– расчётные </a:t>
            </a:r>
            <a:r>
              <a:rPr lang="ru-RU" sz="1600" dirty="0" smtClean="0"/>
              <a:t>невостребованные остатки </a:t>
            </a:r>
            <a:r>
              <a:rPr lang="ru-RU" sz="1600" i="1" dirty="0"/>
              <a:t>i</a:t>
            </a:r>
            <a:r>
              <a:rPr lang="ru-RU" sz="1600" dirty="0"/>
              <a:t>-того </a:t>
            </a:r>
            <a:r>
              <a:rPr lang="ru-RU" sz="1600" dirty="0" smtClean="0"/>
              <a:t>продукта, </a:t>
            </a:r>
          </a:p>
          <a:p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XB</a:t>
            </a:r>
            <a:r>
              <a:rPr lang="ru-RU" sz="160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/>
              <a:t>– некая идеальная сбалансированная доля </a:t>
            </a:r>
            <a:r>
              <a:rPr lang="ru-RU" sz="1600" i="1" dirty="0"/>
              <a:t>i</a:t>
            </a:r>
            <a:r>
              <a:rPr lang="ru-RU" sz="1600" dirty="0"/>
              <a:t>-того материала в общем </a:t>
            </a:r>
            <a:r>
              <a:rPr lang="ru-RU" sz="1600" dirty="0" smtClean="0"/>
              <a:t>потоке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9045414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5F53C-637A-4C5C-8242-9CF76BD75F39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45860" y="198270"/>
            <a:ext cx="76273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Информационная модель проблемы оптимизации. Техпроцессы </a:t>
            </a:r>
            <a:endParaRPr lang="ru-RU" altLang="ru-RU" sz="20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76" y="980728"/>
            <a:ext cx="8424936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784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5F53C-637A-4C5C-8242-9CF76BD75F39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45860" y="198270"/>
            <a:ext cx="76273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Информационная модель проблемы оптимизации. Заказы </a:t>
            </a:r>
            <a:endParaRPr lang="ru-RU" altLang="ru-RU" sz="20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80" y="1052736"/>
            <a:ext cx="7560840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739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5F53C-637A-4C5C-8242-9CF76BD75F39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45860" y="198270"/>
            <a:ext cx="76273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Информационная модель проблемы оптимизации. План </a:t>
            </a:r>
            <a:endParaRPr lang="ru-RU" altLang="ru-RU" sz="20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8568952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69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5134</TotalTime>
  <Words>677</Words>
  <Application>Microsoft Office PowerPoint</Application>
  <PresentationFormat>Экран (4:3)</PresentationFormat>
  <Paragraphs>79</Paragraphs>
  <Slides>13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Тема Office</vt:lpstr>
      <vt:lpstr>Equation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«Bureau Hyperborea» Ltd</dc:title>
  <dc:creator>Топаж Александр Григорьевич</dc:creator>
  <cp:lastModifiedBy>Alex</cp:lastModifiedBy>
  <cp:revision>268</cp:revision>
  <cp:lastPrinted>2021-06-11T17:04:04Z</cp:lastPrinted>
  <dcterms:created xsi:type="dcterms:W3CDTF">2018-03-27T12:26:03Z</dcterms:created>
  <dcterms:modified xsi:type="dcterms:W3CDTF">2023-10-17T15:12:25Z</dcterms:modified>
</cp:coreProperties>
</file>